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30" r:id="rId3"/>
    <p:sldId id="283" r:id="rId4"/>
    <p:sldId id="282" r:id="rId5"/>
    <p:sldId id="292" r:id="rId6"/>
    <p:sldId id="259" r:id="rId7"/>
    <p:sldId id="266" r:id="rId8"/>
    <p:sldId id="317" r:id="rId9"/>
    <p:sldId id="294" r:id="rId10"/>
    <p:sldId id="287" r:id="rId11"/>
    <p:sldId id="331" r:id="rId12"/>
    <p:sldId id="332" r:id="rId13"/>
    <p:sldId id="298" r:id="rId14"/>
    <p:sldId id="274" r:id="rId15"/>
    <p:sldId id="334" r:id="rId16"/>
    <p:sldId id="335" r:id="rId17"/>
    <p:sldId id="336" r:id="rId18"/>
    <p:sldId id="345" r:id="rId19"/>
    <p:sldId id="279" r:id="rId20"/>
    <p:sldId id="337" r:id="rId21"/>
    <p:sldId id="288" r:id="rId22"/>
    <p:sldId id="339" r:id="rId23"/>
    <p:sldId id="280" r:id="rId24"/>
    <p:sldId id="340" r:id="rId25"/>
    <p:sldId id="295" r:id="rId26"/>
    <p:sldId id="341" r:id="rId27"/>
    <p:sldId id="342" r:id="rId28"/>
    <p:sldId id="290" r:id="rId29"/>
    <p:sldId id="344" r:id="rId30"/>
    <p:sldId id="285" r:id="rId31"/>
    <p:sldId id="301" r:id="rId32"/>
    <p:sldId id="277" r:id="rId33"/>
    <p:sldId id="299" r:id="rId34"/>
    <p:sldId id="300" r:id="rId35"/>
    <p:sldId id="346" r:id="rId36"/>
  </p:sldIdLst>
  <p:sldSz cx="12192000" cy="685800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늑한 집" id="{B4D07E4C-D27D-4B28-99C6-D05EDA1D191D}">
          <p14:sldIdLst>
            <p14:sldId id="330"/>
            <p14:sldId id="283"/>
            <p14:sldId id="282"/>
            <p14:sldId id="292"/>
          </p14:sldIdLst>
        </p14:section>
        <p14:section name="개발개요" id="{1FA1E382-8FC7-4225-828A-45A2D68581B4}">
          <p14:sldIdLst>
            <p14:sldId id="259"/>
            <p14:sldId id="266"/>
            <p14:sldId id="317"/>
            <p14:sldId id="294"/>
            <p14:sldId id="287"/>
          </p14:sldIdLst>
        </p14:section>
        <p14:section name="mainpage" id="{89ADE8B7-D737-4BD7-AC7D-A3CFF00D854B}">
          <p14:sldIdLst>
            <p14:sldId id="331"/>
            <p14:sldId id="332"/>
            <p14:sldId id="298"/>
          </p14:sldIdLst>
        </p14:section>
        <p14:section name="공통" id="{978BB761-434B-4A8B-A088-6E1100EDABA8}">
          <p14:sldIdLst>
            <p14:sldId id="274"/>
            <p14:sldId id="334"/>
          </p14:sldIdLst>
        </p14:section>
        <p14:section name="회원관리" id="{F687FEBE-F6BD-49F1-9326-FA2F6AF888C6}">
          <p14:sldIdLst>
            <p14:sldId id="335"/>
            <p14:sldId id="336"/>
            <p14:sldId id="345"/>
          </p14:sldIdLst>
        </p14:section>
        <p14:section name="방 정보관리" id="{6BF4378D-46D9-4C81-930A-ED783494D89E}">
          <p14:sldIdLst>
            <p14:sldId id="279"/>
            <p14:sldId id="337"/>
            <p14:sldId id="288"/>
            <p14:sldId id="339"/>
            <p14:sldId id="280"/>
            <p14:sldId id="340"/>
            <p14:sldId id="295"/>
            <p14:sldId id="341"/>
          </p14:sldIdLst>
        </p14:section>
        <p14:section name="업체정보관리" id="{BAF71867-BC49-4308-B71C-CC1F2E9D6562}">
          <p14:sldIdLst>
            <p14:sldId id="342"/>
            <p14:sldId id="290"/>
            <p14:sldId id="344"/>
          </p14:sldIdLst>
        </p14:section>
        <p14:section name="서비스관리" id="{37F1F11A-7C5B-400C-8712-65AE4E624056}">
          <p14:sldIdLst>
            <p14:sldId id="285"/>
          </p14:sldIdLst>
        </p14:section>
        <p14:section name="컨설팅정보관리" id="{ED9DBF37-2B3F-4C58-A150-20FE2BA00AB6}">
          <p14:sldIdLst>
            <p14:sldId id="301"/>
            <p14:sldId id="277"/>
            <p14:sldId id="299"/>
            <p14:sldId id="300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hyeon Jo" initials="yJ" lastIdx="1" clrIdx="0">
    <p:extLst>
      <p:ext uri="{19B8F6BF-5375-455C-9EA6-DF929625EA0E}">
        <p15:presenceInfo xmlns:p15="http://schemas.microsoft.com/office/powerpoint/2012/main" userId="73aff5c60f005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5481" autoAdjust="0"/>
  </p:normalViewPr>
  <p:slideViewPr>
    <p:cSldViewPr snapToGrid="0">
      <p:cViewPr varScale="1">
        <p:scale>
          <a:sx n="108" d="100"/>
          <a:sy n="108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18A9-4C68-44BA-89AA-2CD17216A3FA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44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810125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A272D-B878-4622-A287-FD2B452B8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A272D-B878-4622-A287-FD2B452B88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0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3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늑한 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40016" y="316925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</a:t>
            </a:r>
            <a:endParaRPr lang="ko-KR" altLang="en-US" b="1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760726" y="2368214"/>
            <a:ext cx="9590897" cy="2987558"/>
            <a:chOff x="2813919" y="2272123"/>
            <a:chExt cx="8363883" cy="2523950"/>
          </a:xfrm>
        </p:grpSpPr>
        <p:grpSp>
          <p:nvGrpSpPr>
            <p:cNvPr id="5" name="Group Box"/>
            <p:cNvGrpSpPr/>
            <p:nvPr>
              <p:custDataLst>
                <p:tags r:id="rId1"/>
              </p:custDataLst>
            </p:nvPr>
          </p:nvGrpSpPr>
          <p:grpSpPr>
            <a:xfrm>
              <a:off x="2813919" y="2272123"/>
              <a:ext cx="8363883" cy="2523950"/>
              <a:chOff x="607237" y="1201594"/>
              <a:chExt cx="1828800" cy="1740979"/>
            </a:xfrm>
          </p:grpSpPr>
          <p:sp>
            <p:nvSpPr>
              <p:cNvPr id="22" name="Panel"/>
              <p:cNvSpPr/>
              <p:nvPr>
                <p:custDataLst>
                  <p:tags r:id="rId2"/>
                </p:custDataLst>
              </p:nvPr>
            </p:nvSpPr>
            <p:spPr>
              <a:xfrm>
                <a:off x="607237" y="1296653"/>
                <a:ext cx="1828800" cy="164592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07237" y="1201594"/>
                <a:ext cx="160803" cy="1901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36576" tIns="9144" rIns="36576" bIns="9144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b="1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조직도</a:t>
                </a:r>
                <a:endPara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99351" y="2727284"/>
              <a:ext cx="7531787" cy="1601252"/>
              <a:chOff x="3299351" y="2727284"/>
              <a:chExt cx="7531787" cy="16012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299351" y="2727284"/>
                <a:ext cx="1123407" cy="1572458"/>
                <a:chOff x="4114208" y="-1245588"/>
                <a:chExt cx="1123407" cy="1572458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4262109" y="-858327"/>
                  <a:ext cx="9755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마케팅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&amp;</a:t>
                  </a:r>
                </a:p>
                <a:p>
                  <a:r>
                    <a:rPr lang="ko-KR" altLang="en-US" dirty="0" smtClean="0"/>
                    <a:t>디자인 </a:t>
                  </a:r>
                  <a:endParaRPr lang="ko-KR" altLang="en-US" dirty="0"/>
                </a:p>
              </p:txBody>
            </p:sp>
            <p:sp>
              <p:nvSpPr>
                <p:cNvPr id="21" name="Oval"/>
                <p:cNvSpPr/>
                <p:nvPr/>
              </p:nvSpPr>
              <p:spPr>
                <a:xfrm>
                  <a:off x="4114208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4839269" y="2756078"/>
                <a:ext cx="1123407" cy="1572458"/>
                <a:chOff x="5154440" y="-1245588"/>
                <a:chExt cx="1123407" cy="1572458"/>
              </a:xfrm>
            </p:grpSpPr>
            <p:sp>
              <p:nvSpPr>
                <p:cNvPr id="18" name="Oval"/>
                <p:cNvSpPr/>
                <p:nvPr/>
              </p:nvSpPr>
              <p:spPr>
                <a:xfrm>
                  <a:off x="5154440" y="-1245588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411642" y="-849383"/>
                  <a:ext cx="827605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개발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&amp;       </a:t>
                  </a:r>
                </a:p>
                <a:p>
                  <a:r>
                    <a:rPr lang="ko-KR" altLang="en-US" dirty="0" smtClean="0"/>
                    <a:t>기획 </a:t>
                  </a:r>
                  <a:endParaRPr lang="ko-KR" altLang="en-US" dirty="0"/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355676" y="2756078"/>
                <a:ext cx="1215838" cy="1572458"/>
                <a:chOff x="6820173" y="-1328551"/>
                <a:chExt cx="1215838" cy="1572458"/>
              </a:xfrm>
            </p:grpSpPr>
            <p:sp>
              <p:nvSpPr>
                <p:cNvPr id="16" name="Oval"/>
                <p:cNvSpPr/>
                <p:nvPr/>
              </p:nvSpPr>
              <p:spPr>
                <a:xfrm>
                  <a:off x="6820173" y="-1328551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912605" y="-892792"/>
                  <a:ext cx="1123406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  영업</a:t>
                  </a:r>
                  <a:endParaRPr lang="ko-KR" altLang="en-US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9435512" y="2756078"/>
                <a:ext cx="1395626" cy="1572458"/>
                <a:chOff x="6820174" y="-1337494"/>
                <a:chExt cx="1395626" cy="1572458"/>
              </a:xfrm>
            </p:grpSpPr>
            <p:sp>
              <p:nvSpPr>
                <p:cNvPr id="14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912607" y="-941289"/>
                  <a:ext cx="1303193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  기획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개발지원</a:t>
                  </a:r>
                  <a:endParaRPr lang="ko-KR" altLang="en-US" dirty="0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5594" y="2756078"/>
                <a:ext cx="1632350" cy="1572458"/>
                <a:chOff x="6820174" y="-1337494"/>
                <a:chExt cx="1632350" cy="1572458"/>
              </a:xfrm>
            </p:grpSpPr>
            <p:sp>
              <p:nvSpPr>
                <p:cNvPr id="12" name="Oval"/>
                <p:cNvSpPr/>
                <p:nvPr/>
              </p:nvSpPr>
              <p:spPr>
                <a:xfrm>
                  <a:off x="6820174" y="-1337494"/>
                  <a:ext cx="1123407" cy="1572458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912606" y="-891240"/>
                  <a:ext cx="1539918" cy="78004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dirty="0" smtClean="0"/>
                    <a:t>작업현장</a:t>
                  </a:r>
                  <a:endParaRPr lang="en-US" altLang="ko-KR" dirty="0" smtClean="0"/>
                </a:p>
                <a:p>
                  <a:r>
                    <a:rPr lang="en-US" altLang="ko-KR" dirty="0" smtClean="0"/>
                    <a:t>    &amp;        </a:t>
                  </a:r>
                </a:p>
                <a:p>
                  <a:r>
                    <a:rPr lang="ko-KR" altLang="en-US" dirty="0" smtClean="0"/>
                    <a:t>영업지원</a:t>
                  </a:r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8363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02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08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0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1EBF-B6B7-4568-AA95-B65874C39AF8}" type="datetimeFigureOut">
              <a:rPr lang="ko-KR" altLang="en-US" smtClean="0"/>
              <a:t>2017-02-10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3E6C4-27BE-489A-9E01-310FA513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27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21.png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0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2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9.pn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image" Target="../media/image17.png"/><Relationship Id="rId27" Type="http://schemas.openxmlformats.org/officeDocument/2006/relationships/image" Target="../media/image22.jpeg"/><Relationship Id="rId30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7.JPG"/><Relationship Id="rId18" Type="http://schemas.openxmlformats.org/officeDocument/2006/relationships/image" Target="../media/image31.png"/><Relationship Id="rId3" Type="http://schemas.openxmlformats.org/officeDocument/2006/relationships/tags" Target="../tags/tag39.xml"/><Relationship Id="rId21" Type="http://schemas.openxmlformats.org/officeDocument/2006/relationships/image" Target="../media/image25.png"/><Relationship Id="rId7" Type="http://schemas.openxmlformats.org/officeDocument/2006/relationships/tags" Target="../tags/tag43.xml"/><Relationship Id="rId12" Type="http://schemas.openxmlformats.org/officeDocument/2006/relationships/image" Target="../media/image26.JPG"/><Relationship Id="rId17" Type="http://schemas.openxmlformats.org/officeDocument/2006/relationships/image" Target="../media/image30.png"/><Relationship Id="rId2" Type="http://schemas.openxmlformats.org/officeDocument/2006/relationships/tags" Target="../tags/tag38.xml"/><Relationship Id="rId16" Type="http://schemas.openxmlformats.org/officeDocument/2006/relationships/image" Target="../media/image29.png"/><Relationship Id="rId20" Type="http://schemas.openxmlformats.org/officeDocument/2006/relationships/image" Target="../media/image24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15" Type="http://schemas.openxmlformats.org/officeDocument/2006/relationships/hyperlink" Target="http://apis.map.daum.net/" TargetMode="External"/><Relationship Id="rId10" Type="http://schemas.openxmlformats.org/officeDocument/2006/relationships/tags" Target="../tags/tag46.xml"/><Relationship Id="rId19" Type="http://schemas.openxmlformats.org/officeDocument/2006/relationships/image" Target="../media/image23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28.JPG"/><Relationship Id="rId18" Type="http://schemas.openxmlformats.org/officeDocument/2006/relationships/hyperlink" Target="http://apis.map.daum.net/" TargetMode="Externa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24.png"/><Relationship Id="rId10" Type="http://schemas.openxmlformats.org/officeDocument/2006/relationships/tags" Target="../tags/tag56.xml"/><Relationship Id="rId19" Type="http://schemas.openxmlformats.org/officeDocument/2006/relationships/image" Target="../media/image31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34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33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image" Target="../media/image36.png"/><Relationship Id="rId3" Type="http://schemas.openxmlformats.org/officeDocument/2006/relationships/tags" Target="../tags/tag6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image" Target="../media/image25.png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image" Target="../media/image24.png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image" Target="../media/image23.png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JPG"/><Relationship Id="rId7" Type="http://schemas.openxmlformats.org/officeDocument/2006/relationships/hyperlink" Target="http://bava.kr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town.co.kr/" TargetMode="External"/><Relationship Id="rId5" Type="http://schemas.openxmlformats.org/officeDocument/2006/relationships/hyperlink" Target="https://www.dabangapp.com/" TargetMode="External"/><Relationship Id="rId4" Type="http://schemas.openxmlformats.org/officeDocument/2006/relationships/hyperlink" Target="https://www.zigbang.com/" TargetMode="Externa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28.JPG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88.xml"/><Relationship Id="rId16" Type="http://schemas.openxmlformats.org/officeDocument/2006/relationships/image" Target="../media/image60.png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5" Type="http://schemas.openxmlformats.org/officeDocument/2006/relationships/image" Target="../media/image59.png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62.jpe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61.JP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5" Type="http://schemas.openxmlformats.org/officeDocument/2006/relationships/image" Target="../media/image64.png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image" Target="../media/image19.png"/><Relationship Id="rId3" Type="http://schemas.openxmlformats.org/officeDocument/2006/relationships/tags" Target="../tags/tag109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image" Target="../media/image25.png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23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image" Target="../media/image21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image" Target="../media/image18.png"/><Relationship Id="rId28" Type="http://schemas.openxmlformats.org/officeDocument/2006/relationships/image" Target="../media/image22.jpe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image" Target="../media/image17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66.JP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65.JP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image" Target="../media/image70.JPG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6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70.JP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69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10" Type="http://schemas.openxmlformats.org/officeDocument/2006/relationships/tags" Target="../tags/tag166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zyhouzz.co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project/cozyhouzz-531c2/overview" TargetMode="External"/><Relationship Id="rId2" Type="http://schemas.openxmlformats.org/officeDocument/2006/relationships/hyperlink" Target="http://github.com/kincjf/cozyhouzz-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2212" y="326870"/>
            <a:ext cx="11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/>
              <a:t>Cozyhouzz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기획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개발 문서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명은 </a:t>
            </a:r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_[</a:t>
            </a:r>
            <a:r>
              <a:rPr lang="ko-KR" altLang="en-US" b="1" dirty="0" err="1" smtClean="0"/>
              <a:t>버전명</a:t>
            </a:r>
            <a:r>
              <a:rPr lang="en-US" altLang="ko-KR" b="1" dirty="0" smtClean="0"/>
              <a:t>]_[</a:t>
            </a:r>
            <a:r>
              <a:rPr lang="ko-KR" altLang="en-US" b="1" dirty="0" smtClean="0"/>
              <a:t>최종수정일자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작성한다</a:t>
            </a:r>
            <a:r>
              <a:rPr lang="en-US" altLang="ko-KR" b="1" dirty="0" smtClean="0"/>
              <a:t>(ex&gt;cozyhouzz_ver2.1_170116.pptx)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문서 작성시 </a:t>
            </a:r>
            <a:r>
              <a:rPr lang="en-US" altLang="ko-KR" b="1" dirty="0" smtClean="0"/>
              <a:t>App/Web </a:t>
            </a:r>
            <a:r>
              <a:rPr lang="ko-KR" altLang="en-US" b="1" dirty="0" smtClean="0"/>
              <a:t>기획 표기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개발 우선순위를 명시 할 것 </a:t>
            </a:r>
            <a:r>
              <a:rPr lang="en-US" altLang="ko-KR" b="1" dirty="0" smtClean="0"/>
              <a:t>(ex&gt; </a:t>
            </a:r>
            <a:r>
              <a:rPr lang="en-US" altLang="ko-KR" b="1" dirty="0" err="1"/>
              <a:t>Mainpage</a:t>
            </a:r>
            <a:r>
              <a:rPr lang="en-US" altLang="ko-KR" b="1" dirty="0"/>
              <a:t>(Web)(1</a:t>
            </a:r>
            <a:r>
              <a:rPr lang="en-US" altLang="ko-KR" b="1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기본적으로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에 올릴 예정이나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수정이 필요할 경우에는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 있는 본 문서는 수장하면 </a:t>
            </a:r>
            <a:r>
              <a:rPr lang="ko-KR" altLang="en-US" b="1" dirty="0" err="1" smtClean="0"/>
              <a:t>안된다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수정사항이 반영되어야 하는 </a:t>
            </a:r>
            <a:r>
              <a:rPr lang="ko-KR" altLang="en-US" b="1" dirty="0"/>
              <a:t>경우에는 기획자</a:t>
            </a:r>
            <a:r>
              <a:rPr lang="en-US" altLang="ko-KR" b="1" dirty="0"/>
              <a:t>, </a:t>
            </a:r>
            <a:r>
              <a:rPr lang="ko-KR" altLang="en-US" b="1" dirty="0" smtClean="0"/>
              <a:t>대표만 수정하자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잘못하면 내용이 날아갈 수 있음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10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3" y="1318476"/>
            <a:ext cx="4842194" cy="4289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73" y="1371652"/>
            <a:ext cx="5484174" cy="423586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5973" y="595278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/>
          <p:cNvCxnSpPr>
            <a:stCxn id="46" idx="3"/>
            <a:endCxn id="59" idx="2"/>
          </p:cNvCxnSpPr>
          <p:nvPr/>
        </p:nvCxnSpPr>
        <p:spPr>
          <a:xfrm flipH="1" flipV="1">
            <a:off x="2815072" y="2364786"/>
            <a:ext cx="2712892" cy="53829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2" idx="0"/>
            <a:endCxn id="51" idx="1"/>
          </p:cNvCxnSpPr>
          <p:nvPr/>
        </p:nvCxnSpPr>
        <p:spPr>
          <a:xfrm flipV="1">
            <a:off x="1324678" y="1070948"/>
            <a:ext cx="670377" cy="369925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75973" y="1440873"/>
            <a:ext cx="897409" cy="22167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214918" y="1246909"/>
            <a:ext cx="1503249" cy="19396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021757" y="1996168"/>
            <a:ext cx="4506207" cy="1813831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4" idx="0"/>
            <a:endCxn id="53" idx="2"/>
          </p:cNvCxnSpPr>
          <p:nvPr/>
        </p:nvCxnSpPr>
        <p:spPr>
          <a:xfrm flipV="1">
            <a:off x="4966543" y="987010"/>
            <a:ext cx="891375" cy="25989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95055" y="947837"/>
            <a:ext cx="19752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Arial" panose="020B0604020202020204" pitchFamily="34" charset="0"/>
              </a:rPr>
              <a:t>Display size</a:t>
            </a:r>
            <a:r>
              <a:rPr lang="ko-KR" altLang="en-US" sz="1000" b="1" dirty="0">
                <a:latin typeface="Arial" panose="020B0604020202020204" pitchFamily="34" charset="0"/>
              </a:rPr>
              <a:t>별 </a:t>
            </a:r>
            <a:r>
              <a:rPr lang="en-US" altLang="ko-KR" sz="1000" b="1" dirty="0">
                <a:latin typeface="Arial" panose="020B0604020202020204" pitchFamily="34" charset="0"/>
              </a:rPr>
              <a:t>Logo </a:t>
            </a:r>
            <a:r>
              <a:rPr lang="ko-KR" altLang="en-US" sz="1000" b="1" dirty="0">
                <a:latin typeface="Arial" panose="020B0604020202020204" pitchFamily="34" charset="0"/>
              </a:rPr>
              <a:t>크기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삽입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97404" y="740789"/>
            <a:ext cx="3521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Facebook, Instagram, </a:t>
            </a:r>
            <a:r>
              <a:rPr lang="ko-KR" altLang="en-US" sz="1000" b="1" dirty="0" err="1">
                <a:latin typeface="Arial" panose="020B0604020202020204" pitchFamily="34" charset="0"/>
              </a:rPr>
              <a:t>네이버</a:t>
            </a:r>
            <a:r>
              <a:rPr lang="ko-KR" altLang="en-US" sz="1000" b="1" dirty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블로그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메일 링크 걸기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59867" y="2118565"/>
            <a:ext cx="23104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대표 이미지 삽입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대표 글 입력하기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66543" y="4056221"/>
            <a:ext cx="738005" cy="376052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642610" y="4478935"/>
            <a:ext cx="2310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1:1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상담기능 링크 연결하기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기능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구현시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66" name="직선 화살표 연결선 65"/>
          <p:cNvCxnSpPr>
            <a:stCxn id="62" idx="1"/>
            <a:endCxn id="63" idx="0"/>
          </p:cNvCxnSpPr>
          <p:nvPr/>
        </p:nvCxnSpPr>
        <p:spPr>
          <a:xfrm flipH="1">
            <a:off x="4797815" y="4244247"/>
            <a:ext cx="168728" cy="234688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74010" y="1565562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/>
          <p:cNvCxnSpPr>
            <a:stCxn id="69" idx="0"/>
            <a:endCxn id="73" idx="2"/>
          </p:cNvCxnSpPr>
          <p:nvPr/>
        </p:nvCxnSpPr>
        <p:spPr>
          <a:xfrm flipV="1">
            <a:off x="8869590" y="1147738"/>
            <a:ext cx="827069" cy="41782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928149" y="747628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군산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익산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전주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그외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서비스 가능 예상 도시에 대한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ko-KR" altLang="en-US" sz="1000" b="1" dirty="0" smtClean="0">
                <a:latin typeface="Arial" panose="020B0604020202020204" pitchFamily="34" charset="0"/>
              </a:rPr>
              <a:t>이미지 삽입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&amp;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334380" y="4244247"/>
            <a:ext cx="5191159" cy="183078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/>
          <p:cNvCxnSpPr>
            <a:stCxn id="78" idx="0"/>
            <a:endCxn id="82" idx="2"/>
          </p:cNvCxnSpPr>
          <p:nvPr/>
        </p:nvCxnSpPr>
        <p:spPr>
          <a:xfrm flipV="1">
            <a:off x="8929960" y="4010054"/>
            <a:ext cx="766699" cy="23419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928149" y="3609944"/>
            <a:ext cx="3537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협력사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리스트 보여주기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군산대정문원룸협회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전북대원룸협회등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2" y="1618318"/>
            <a:ext cx="2207734" cy="177802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755738" y="181766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군산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587530" y="1890181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익산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315056" y="1864467"/>
            <a:ext cx="684857" cy="357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3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Mainpage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추가진행작업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93" y="1225363"/>
            <a:ext cx="6605307" cy="4945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93" y="6105337"/>
            <a:ext cx="107960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u="sng" dirty="0" smtClean="0">
                <a:latin typeface="Arial" panose="020B0604020202020204" pitchFamily="34" charset="0"/>
              </a:rPr>
              <a:t>전체적인 설명 삽입 리소스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이미지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글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링크등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 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연동하기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9893" y="1321585"/>
            <a:ext cx="6605307" cy="26884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>
            <a:stCxn id="7" idx="3"/>
          </p:cNvCxnSpPr>
          <p:nvPr/>
        </p:nvCxnSpPr>
        <p:spPr>
          <a:xfrm flipH="1" flipV="1">
            <a:off x="6719977" y="2510287"/>
            <a:ext cx="595223" cy="15553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48248" y="2319131"/>
            <a:ext cx="2657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Arial" panose="020B0604020202020204" pitchFamily="34" charset="0"/>
              </a:rPr>
              <a:t>이슈사항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 공지사항에 대한 내용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r>
              <a:rPr lang="en-US" altLang="ko-KR" sz="1000" b="1" dirty="0" smtClean="0">
                <a:latin typeface="Arial" panose="020B0604020202020204" pitchFamily="34" charset="0"/>
              </a:rPr>
              <a:t>(ex&gt;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인기 디자인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인기있는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방 내용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같은거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9892" y="4154346"/>
            <a:ext cx="6605307" cy="195099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stCxn id="15" idx="3"/>
            <a:endCxn id="19" idx="0"/>
          </p:cNvCxnSpPr>
          <p:nvPr/>
        </p:nvCxnSpPr>
        <p:spPr>
          <a:xfrm flipH="1">
            <a:off x="6543350" y="5129842"/>
            <a:ext cx="771849" cy="70515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7930" y="5835000"/>
            <a:ext cx="870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atin typeface="Arial" panose="020B0604020202020204" pitchFamily="34" charset="0"/>
              </a:rPr>
              <a:t>Footer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영역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5298" y="1329501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Cozyhouzz</a:t>
            </a:r>
            <a:r>
              <a:rPr lang="ko-KR" altLang="en-US" dirty="0" smtClean="0"/>
              <a:t> 서비스활용 가이드 </a:t>
            </a:r>
            <a:r>
              <a:rPr lang="en-US" altLang="ko-KR" dirty="0" smtClean="0"/>
              <a:t>(route)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5298" y="3694736"/>
            <a:ext cx="6333253" cy="368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Cozyhouzz </a:t>
            </a:r>
            <a:r>
              <a:rPr lang="ko-KR" altLang="en-US" dirty="0" smtClean="0"/>
              <a:t>사업자 맞춤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컨설팅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04981" y="437943"/>
            <a:ext cx="4687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안내 배너가 있으면 디자이너와 상의해서 결정할 것</a:t>
            </a:r>
            <a:r>
              <a:rPr lang="en-US" altLang="ko-KR" b="1" u="sng" dirty="0" smtClean="0"/>
              <a:t>!</a:t>
            </a:r>
          </a:p>
          <a:p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디스플레이 </a:t>
            </a:r>
            <a:r>
              <a:rPr lang="ko-KR" altLang="en-US" b="1" u="sng" dirty="0" err="1" smtClean="0"/>
              <a:t>사이즈별로</a:t>
            </a:r>
            <a:r>
              <a:rPr lang="ko-KR" altLang="en-US" b="1" u="sng" dirty="0" smtClean="0"/>
              <a:t> 크기가 달라야 함</a:t>
            </a:r>
            <a:r>
              <a:rPr lang="en-US" altLang="ko-KR" b="1" u="sng" dirty="0" smtClean="0"/>
              <a:t>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9961" y="2011233"/>
            <a:ext cx="2620771" cy="1360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 Preview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Header, Footer(1)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2" y="1989090"/>
            <a:ext cx="111442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279494"/>
            <a:ext cx="11270162" cy="3151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332" y="780255"/>
            <a:ext cx="11144250" cy="24089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9332" y="3392346"/>
            <a:ext cx="11144250" cy="303882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005650" y="3572854"/>
            <a:ext cx="634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Footer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3007" y="241620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07" y="825057"/>
            <a:ext cx="10925175" cy="11239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92356" y="879889"/>
            <a:ext cx="6590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cxnSp>
        <p:nvCxnSpPr>
          <p:cNvPr id="22" name="직선 연결선 21"/>
          <p:cNvCxnSpPr>
            <a:stCxn id="8" idx="1"/>
            <a:endCxn id="8" idx="3"/>
          </p:cNvCxnSpPr>
          <p:nvPr/>
        </p:nvCxnSpPr>
        <p:spPr>
          <a:xfrm>
            <a:off x="579332" y="1984748"/>
            <a:ext cx="1114425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02225" y="2532504"/>
            <a:ext cx="12353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Header(</a:t>
            </a:r>
            <a:r>
              <a:rPr lang="ko-KR" altLang="en-US" sz="1000" b="1" dirty="0" smtClean="0">
                <a:latin typeface="Arial" panose="020B0604020202020204" pitchFamily="34" charset="0"/>
              </a:rPr>
              <a:t>로그인시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3007" y="1237283"/>
            <a:ext cx="1883281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83007" y="817733"/>
            <a:ext cx="1114159" cy="35883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897165" y="898732"/>
            <a:ext cx="41959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로그인</a:t>
            </a:r>
            <a:r>
              <a:rPr lang="en-US" altLang="ko-KR" sz="1000" b="1" dirty="0" smtClean="0">
                <a:latin typeface="Arial" panose="020B0604020202020204" pitchFamily="34" charset="0"/>
              </a:rPr>
              <a:t>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회원가입 버튼 강조가 필요함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26250" y="2068082"/>
            <a:ext cx="1914258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787426" y="2061859"/>
            <a:ext cx="1006623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0349313" y="2732308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방정보보기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56560" y="3482600"/>
            <a:ext cx="5460763" cy="18794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21783" y="5129247"/>
            <a:ext cx="100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사이트맵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9332" y="5772532"/>
            <a:ext cx="5460763" cy="50061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09590" y="5899730"/>
            <a:ext cx="2012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Copyright,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각종규정명시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9450" y="3513987"/>
            <a:ext cx="1204601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45155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19591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17113" y="3513987"/>
            <a:ext cx="1432200" cy="23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고객센터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28938" y="3918678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회사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소개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30912" y="3924391"/>
            <a:ext cx="1204601" cy="1240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자주묻는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질문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1:1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상담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8217" y="5899730"/>
            <a:ext cx="50072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u="sng" dirty="0" smtClean="0">
                <a:latin typeface="Arial" panose="020B0604020202020204" pitchFamily="34" charset="0"/>
              </a:rPr>
              <a:t>Footer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의 경우는 유사 사이트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(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직방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, </a:t>
            </a:r>
            <a:r>
              <a:rPr lang="ko-KR" altLang="en-US" sz="1500" b="1" u="sng" dirty="0" err="1" smtClean="0">
                <a:latin typeface="Arial" panose="020B0604020202020204" pitchFamily="34" charset="0"/>
              </a:rPr>
              <a:t>집닥등</a:t>
            </a:r>
            <a:r>
              <a:rPr lang="en-US" altLang="ko-KR" sz="1500" b="1" u="sng" dirty="0" smtClean="0">
                <a:latin typeface="Arial" panose="020B0604020202020204" pitchFamily="34" charset="0"/>
              </a:rPr>
              <a:t>)</a:t>
            </a:r>
            <a:r>
              <a:rPr lang="ko-KR" altLang="en-US" sz="1500" b="1" u="sng" dirty="0" smtClean="0">
                <a:latin typeface="Arial" panose="020B0604020202020204" pitchFamily="34" charset="0"/>
              </a:rPr>
              <a:t>를 참고하자</a:t>
            </a:r>
            <a:endParaRPr lang="ko-KR" altLang="ko-KR" sz="1500" b="1" u="sng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560136" y="5266559"/>
            <a:ext cx="3791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관리자로 가입하는 방법은 따로 없음</a:t>
            </a:r>
            <a:r>
              <a:rPr lang="en-US" altLang="ko-KR" b="1" u="sng" dirty="0" smtClean="0"/>
              <a:t>(DB</a:t>
            </a:r>
            <a:r>
              <a:rPr lang="ko-KR" altLang="en-US" b="1" u="sng" dirty="0" smtClean="0"/>
              <a:t>에서 수정</a:t>
            </a:r>
            <a:r>
              <a:rPr lang="en-US" altLang="ko-KR" b="1" u="sng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r>
              <a:rPr lang="ko-KR" altLang="en-US" b="1" u="sng" dirty="0" smtClean="0"/>
              <a:t>관리자 계정의 경우 일반회원 </a:t>
            </a:r>
            <a:r>
              <a:rPr lang="en-US" altLang="ko-KR" b="1" u="sng" dirty="0" smtClean="0"/>
              <a:t>+ </a:t>
            </a:r>
            <a:r>
              <a:rPr lang="ko-KR" altLang="en-US" b="1" u="sng" dirty="0" smtClean="0"/>
              <a:t>사업자 회원의 권한을 모두 가지고 있음</a:t>
            </a: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  <a:p>
            <a:pPr marL="285750" indent="-285750">
              <a:buFontTx/>
              <a:buChar char="-"/>
            </a:pPr>
            <a:endParaRPr lang="en-US" altLang="ko-KR" b="1" u="sng" dirty="0"/>
          </a:p>
          <a:p>
            <a:pPr marL="285750" indent="-285750">
              <a:buFontTx/>
              <a:buChar char="-"/>
            </a:pPr>
            <a:endParaRPr lang="en-US" altLang="ko-KR" b="1" u="sng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70" y="1487568"/>
            <a:ext cx="1924050" cy="3343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1" y="967740"/>
            <a:ext cx="3840653" cy="35496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71" y="3189551"/>
            <a:ext cx="5891065" cy="3282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0526" y="1131917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302958" y="1152088"/>
            <a:ext cx="557080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2860038" y="1233105"/>
            <a:ext cx="848585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737029" y="1062736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44378" y="3145001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46809" y="316517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10367492" y="324618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1080881" y="3075820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3726" y="4416091"/>
            <a:ext cx="1805874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6" idx="2"/>
          </p:cNvCxnSpPr>
          <p:nvPr/>
        </p:nvCxnSpPr>
        <p:spPr>
          <a:xfrm>
            <a:off x="7326663" y="4830842"/>
            <a:ext cx="0" cy="97262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751329" y="5827841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“PUBLIC”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08406" y="4192786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1482803" y="5383703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10907469" y="5852220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나중에 로고박ㄱ</a:t>
            </a:r>
            <a:endParaRPr lang="en-US" altLang="ko-KR" sz="1000" b="1" dirty="0" smtClean="0">
              <a:latin typeface="Arial" panose="020B0604020202020204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20260" y="3743503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1283223"/>
            <a:ext cx="5987684" cy="4607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3420" y="326870"/>
            <a:ext cx="524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회원가입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6" name="직사각형 25"/>
          <p:cNvSpPr/>
          <p:nvPr/>
        </p:nvSpPr>
        <p:spPr>
          <a:xfrm>
            <a:off x="8122634" y="898843"/>
            <a:ext cx="3084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- 회원 종류</a:t>
            </a:r>
          </a:p>
          <a:p>
            <a:r>
              <a:rPr lang="en-US" altLang="ko-KR" b="1" dirty="0" smtClean="0"/>
              <a:t>‘ADMIN’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관리자</a:t>
            </a:r>
          </a:p>
          <a:p>
            <a:r>
              <a:rPr lang="en-US" altLang="ko-KR" b="1" dirty="0" smtClean="0"/>
              <a:t>‘PUBLIC’</a:t>
            </a:r>
            <a:r>
              <a:rPr lang="ko-KR" altLang="en-US" b="1" dirty="0" smtClean="0"/>
              <a:t> </a:t>
            </a:r>
            <a:r>
              <a:rPr lang="ko-KR" altLang="en-US" b="1" dirty="0"/>
              <a:t>: 일반 회원</a:t>
            </a:r>
          </a:p>
          <a:p>
            <a:r>
              <a:rPr lang="en-US" altLang="ko-KR" b="1" dirty="0" smtClean="0"/>
              <a:t>‘BUSINESS’ : </a:t>
            </a:r>
            <a:r>
              <a:rPr lang="ko-KR" altLang="en-US" b="1" dirty="0" smtClean="0"/>
              <a:t>사업자 회원</a:t>
            </a:r>
            <a:endParaRPr lang="en-US" altLang="ko-KR" b="1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122634" y="424037"/>
            <a:ext cx="3820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202320" y="1248484"/>
            <a:ext cx="702432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908344" y="1276832"/>
            <a:ext cx="720683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 flipV="1">
            <a:off x="4629027" y="1357849"/>
            <a:ext cx="684983" cy="9680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301187" y="1234738"/>
            <a:ext cx="1150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atin typeface="Arial" panose="020B0604020202020204" pitchFamily="34" charset="0"/>
              </a:rPr>
              <a:t>라우터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링크 연결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5307" y="3063282"/>
            <a:ext cx="1858063" cy="41475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화살표 연결선 47"/>
          <p:cNvCxnSpPr>
            <a:stCxn id="47" idx="2"/>
          </p:cNvCxnSpPr>
          <p:nvPr/>
        </p:nvCxnSpPr>
        <p:spPr>
          <a:xfrm flipH="1">
            <a:off x="1534337" y="34780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837128" y="3974956"/>
            <a:ext cx="139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“</a:t>
            </a:r>
            <a:r>
              <a:rPr lang="en-US" altLang="ko-KR" sz="1000" b="1" dirty="0"/>
              <a:t>BUSINESS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”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전송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37057" y="2284853"/>
            <a:ext cx="1149730" cy="116653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769151" y="3451391"/>
            <a:ext cx="0" cy="44413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193818" y="4059623"/>
            <a:ext cx="1150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</a:rPr>
              <a:t>SNS</a:t>
            </a:r>
            <a:r>
              <a:rPr lang="ko-KR" altLang="en-US" sz="1000" b="1" dirty="0" smtClean="0">
                <a:latin typeface="Arial" panose="020B0604020202020204" pitchFamily="34" charset="0"/>
              </a:rPr>
              <a:t>가입연결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나중에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로고박기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78202" y="1852951"/>
            <a:ext cx="1150667" cy="2462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사업주 회원 가입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4552" y="4161083"/>
            <a:ext cx="13056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사업장명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62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3" y="560334"/>
            <a:ext cx="4867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회원정보 </a:t>
            </a:r>
            <a:r>
              <a:rPr lang="ko-KR" altLang="en-US" b="1" u="sng" dirty="0" err="1" smtClean="0"/>
              <a:t>수정시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&lt;users&gt;</a:t>
            </a:r>
            <a:r>
              <a:rPr lang="ko-KR" altLang="en-US" b="1" u="sng" dirty="0" smtClean="0"/>
              <a:t>와</a:t>
            </a:r>
            <a:r>
              <a:rPr lang="en-US" altLang="ko-KR" b="1" u="sng" dirty="0" smtClean="0"/>
              <a:t>&lt;</a:t>
            </a:r>
            <a:r>
              <a:rPr lang="en-US" altLang="ko-KR" b="1" u="sng" dirty="0" err="1" smtClean="0"/>
              <a:t>user_metas</a:t>
            </a:r>
            <a:r>
              <a:rPr lang="en-US" altLang="ko-KR" b="1" u="sng" dirty="0" smtClean="0"/>
              <a:t>&gt;</a:t>
            </a:r>
          </a:p>
          <a:p>
            <a:r>
              <a:rPr lang="ko-KR" altLang="en-US" b="1" u="sng" dirty="0" err="1" smtClean="0"/>
              <a:t>를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트랜젝션으로</a:t>
            </a:r>
            <a:r>
              <a:rPr lang="ko-KR" altLang="en-US" b="1" u="sng" dirty="0" smtClean="0"/>
              <a:t> 묶어준다</a:t>
            </a:r>
            <a:r>
              <a:rPr lang="en-US" altLang="ko-KR" b="1" u="sng" dirty="0" smtClean="0"/>
              <a:t>.</a:t>
            </a:r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프로필 사진의 경우 이미지 </a:t>
            </a:r>
            <a:r>
              <a:rPr lang="ko-KR" altLang="en-US" b="1" u="sng" dirty="0" err="1" smtClean="0"/>
              <a:t>업로딩</a:t>
            </a:r>
            <a:r>
              <a:rPr lang="ko-KR" altLang="en-US" b="1" u="sng" dirty="0" smtClean="0"/>
              <a:t> 제한을 둔다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향후 </a:t>
            </a:r>
            <a:r>
              <a:rPr lang="en-US" altLang="ko-KR" b="1" u="sng" dirty="0" smtClean="0"/>
              <a:t>crop</a:t>
            </a:r>
            <a:r>
              <a:rPr lang="ko-KR" altLang="en-US" b="1" u="sng" dirty="0" smtClean="0"/>
              <a:t>이나 자동으로 정사각형 </a:t>
            </a:r>
            <a:r>
              <a:rPr lang="en-US" altLang="ko-KR" b="1" u="sng" dirty="0" smtClean="0"/>
              <a:t>&amp; </a:t>
            </a:r>
            <a:r>
              <a:rPr lang="ko-KR" altLang="en-US" b="1" u="sng" dirty="0" err="1" smtClean="0"/>
              <a:t>리사이징</a:t>
            </a:r>
            <a:r>
              <a:rPr lang="ko-KR" altLang="en-US" b="1" u="sng" dirty="0" smtClean="0"/>
              <a:t> 기능 추가</a:t>
            </a:r>
            <a:r>
              <a:rPr lang="en-US" altLang="ko-KR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3419" y="3186113"/>
            <a:ext cx="4784195" cy="1749320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530915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</a:rPr>
              <a:t>닉네임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일반회원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1" idx="2"/>
          </p:cNvCxnSpPr>
          <p:nvPr/>
        </p:nvCxnSpPr>
        <p:spPr>
          <a:xfrm>
            <a:off x="4450797" y="3198811"/>
            <a:ext cx="0" cy="35745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663981" y="3541763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3420" y="326870"/>
            <a:ext cx="502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회원 정보 수정</a:t>
            </a:r>
            <a:r>
              <a:rPr lang="en-US" altLang="ko-KR" b="1" dirty="0" smtClean="0"/>
              <a:t>(1) - </a:t>
            </a:r>
            <a:r>
              <a:rPr lang="ko-KR" altLang="en-US" b="1" dirty="0"/>
              <a:t>추가진행작업</a:t>
            </a:r>
            <a:endParaRPr lang="en-US" altLang="ko-KR" b="1" dirty="0"/>
          </a:p>
        </p:txBody>
      </p:sp>
      <p:sp>
        <p:nvSpPr>
          <p:cNvPr id="28" name="직사각형 27"/>
          <p:cNvSpPr/>
          <p:nvPr/>
        </p:nvSpPr>
        <p:spPr>
          <a:xfrm>
            <a:off x="6807162" y="491967"/>
            <a:ext cx="5243939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프로필사진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 algn="ctr"/>
            <a:r>
              <a:rPr lang="en-US" altLang="ko-KR" b="1" dirty="0" smtClean="0"/>
              <a:t>&lt;</a:t>
            </a:r>
            <a:r>
              <a:rPr lang="en-US" altLang="ko-KR" b="1" dirty="0" err="1" smtClean="0"/>
              <a:t>meta_key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business_type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사업자등록번호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registered_number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대표자명</a:t>
            </a:r>
            <a:r>
              <a:rPr lang="en-US" altLang="ko-KR" b="1" dirty="0" smtClean="0"/>
              <a:t> : </a:t>
            </a:r>
            <a:r>
              <a:rPr lang="en-US" altLang="ko-KR" b="1" dirty="0" err="1" smtClean="0"/>
              <a:t>owner_name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업체 주소 </a:t>
            </a:r>
            <a:r>
              <a:rPr lang="en-US" altLang="ko-KR" b="1" dirty="0" smtClean="0"/>
              <a:t>: address {</a:t>
            </a:r>
          </a:p>
          <a:p>
            <a:r>
              <a:rPr lang="en-US" altLang="ko-KR" b="1" dirty="0" smtClean="0"/>
              <a:t>       </a:t>
            </a:r>
            <a:r>
              <a:rPr lang="en-US" altLang="ko-KR" b="1" dirty="0" err="1" smtClean="0"/>
              <a:t>post_code</a:t>
            </a:r>
            <a:r>
              <a:rPr lang="en-US" altLang="ko-KR" b="1" dirty="0" smtClean="0"/>
              <a:t>: “54869”,</a:t>
            </a:r>
          </a:p>
          <a:p>
            <a:r>
              <a:rPr lang="en-US" altLang="ko-KR" b="1" dirty="0" smtClean="0"/>
              <a:t>       addr1: “</a:t>
            </a:r>
            <a:r>
              <a:rPr lang="ko-KR" altLang="en-US" b="1" dirty="0" smtClean="0"/>
              <a:t>전북 전주시 덕진구 백제대로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 smtClean="0"/>
              <a:t>       addr2: “</a:t>
            </a:r>
            <a:r>
              <a:rPr lang="ko-KR" altLang="en-US" b="1" dirty="0" smtClean="0"/>
              <a:t>전북대학교 창업동아리 </a:t>
            </a:r>
            <a:r>
              <a:rPr lang="ko-KR" altLang="en-US" b="1" dirty="0" err="1" smtClean="0"/>
              <a:t>아늑한집</a:t>
            </a:r>
            <a:r>
              <a:rPr lang="en-US" altLang="ko-KR" b="1" dirty="0" smtClean="0"/>
              <a:t>”,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}</a:t>
            </a:r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소개글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intro_comment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회원레벨 </a:t>
            </a:r>
            <a:r>
              <a:rPr lang="en-US" altLang="ko-KR" b="1" dirty="0" smtClean="0"/>
              <a:t>: level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업종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호텔</a:t>
            </a:r>
            <a:r>
              <a:rPr lang="en-US" altLang="ko-KR" b="1" dirty="0" smtClean="0"/>
              <a:t>(HOTEL), </a:t>
            </a:r>
            <a:r>
              <a:rPr lang="ko-KR" altLang="en-US" b="1" dirty="0" smtClean="0"/>
              <a:t>공인중개사</a:t>
            </a:r>
            <a:r>
              <a:rPr lang="en-US" altLang="ko-KR" b="1" dirty="0" smtClean="0"/>
              <a:t>(ESTATE_AGENT), </a:t>
            </a:r>
            <a:r>
              <a:rPr lang="ko-KR" altLang="en-US" b="1" dirty="0" smtClean="0"/>
              <a:t>건물주</a:t>
            </a:r>
            <a:r>
              <a:rPr lang="en-US" altLang="ko-KR" b="1" dirty="0" smtClean="0"/>
              <a:t>(LANDLORD)</a:t>
            </a:r>
            <a:r>
              <a:rPr lang="ko-KR" altLang="en-US" b="1" dirty="0" smtClean="0"/>
              <a:t>등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회원정보 </a:t>
            </a:r>
            <a:r>
              <a:rPr lang="ko-KR" altLang="en-US" sz="1400" b="1" u="sng" dirty="0" err="1" smtClean="0"/>
              <a:t>수정시</a:t>
            </a:r>
            <a:r>
              <a:rPr lang="ko-KR" altLang="en-US" sz="1400" b="1" u="sng" dirty="0" smtClean="0"/>
              <a:t> </a:t>
            </a:r>
            <a:r>
              <a:rPr lang="en-US" altLang="ko-KR" sz="1400" b="1" u="sng" dirty="0" smtClean="0"/>
              <a:t>&lt;users&gt;</a:t>
            </a:r>
            <a:r>
              <a:rPr lang="ko-KR" altLang="en-US" sz="1400" b="1" u="sng" dirty="0" smtClean="0"/>
              <a:t>와</a:t>
            </a:r>
            <a:r>
              <a:rPr lang="en-US" altLang="ko-KR" sz="1400" b="1" u="sng" dirty="0" smtClean="0"/>
              <a:t>&lt;</a:t>
            </a:r>
            <a:r>
              <a:rPr lang="en-US" altLang="ko-KR" sz="1400" b="1" u="sng" dirty="0" err="1" smtClean="0"/>
              <a:t>user_metas</a:t>
            </a:r>
            <a:r>
              <a:rPr lang="en-US" altLang="ko-KR" sz="1400" b="1" u="sng" dirty="0" smtClean="0"/>
              <a:t>&gt;</a:t>
            </a:r>
          </a:p>
          <a:p>
            <a:r>
              <a:rPr lang="ko-KR" altLang="en-US" sz="1400" b="1" u="sng" dirty="0" err="1" smtClean="0"/>
              <a:t>를</a:t>
            </a:r>
            <a:r>
              <a:rPr lang="ko-KR" altLang="en-US" sz="1400" b="1" u="sng" dirty="0" smtClean="0"/>
              <a:t> </a:t>
            </a:r>
            <a:r>
              <a:rPr lang="ko-KR" altLang="en-US" sz="1400" b="1" u="sng" dirty="0" err="1" smtClean="0"/>
              <a:t>트랜젝션으로</a:t>
            </a:r>
            <a:r>
              <a:rPr lang="ko-KR" altLang="en-US" sz="1400" b="1" u="sng" dirty="0" smtClean="0"/>
              <a:t> 묶어준다</a:t>
            </a:r>
            <a:r>
              <a:rPr lang="en-US" altLang="ko-KR" sz="1400" b="1" u="sng" dirty="0" smtClean="0"/>
              <a:t>.</a:t>
            </a:r>
          </a:p>
          <a:p>
            <a:r>
              <a:rPr lang="en-US" altLang="ko-KR" sz="1400" b="1" u="sng" dirty="0" smtClean="0"/>
              <a:t>- </a:t>
            </a:r>
            <a:r>
              <a:rPr lang="ko-KR" altLang="en-US" sz="1400" b="1" u="sng" dirty="0" smtClean="0"/>
              <a:t>프로필 사진의 경우 이미지 </a:t>
            </a:r>
            <a:r>
              <a:rPr lang="ko-KR" altLang="en-US" sz="1400" b="1" u="sng" dirty="0" err="1" smtClean="0"/>
              <a:t>업로딩</a:t>
            </a:r>
            <a:r>
              <a:rPr lang="ko-KR" altLang="en-US" sz="1400" b="1" u="sng" dirty="0" smtClean="0"/>
              <a:t> 제한을 둔다</a:t>
            </a:r>
            <a:r>
              <a:rPr lang="en-US" altLang="ko-KR" sz="1400" b="1" u="sng" dirty="0" smtClean="0"/>
              <a:t>(</a:t>
            </a:r>
            <a:r>
              <a:rPr lang="ko-KR" altLang="en-US" sz="1400" b="1" u="sng" dirty="0" smtClean="0"/>
              <a:t>향후 </a:t>
            </a:r>
            <a:r>
              <a:rPr lang="en-US" altLang="ko-KR" sz="1400" b="1" u="sng" dirty="0" smtClean="0"/>
              <a:t>crop</a:t>
            </a:r>
            <a:r>
              <a:rPr lang="ko-KR" altLang="en-US" sz="1400" b="1" u="sng" dirty="0" smtClean="0"/>
              <a:t>이나 자동으로 정사각형 </a:t>
            </a:r>
            <a:r>
              <a:rPr lang="en-US" altLang="ko-KR" sz="1400" b="1" u="sng" dirty="0" smtClean="0"/>
              <a:t>&amp; </a:t>
            </a:r>
            <a:r>
              <a:rPr lang="ko-KR" altLang="en-US" sz="1400" b="1" u="sng" dirty="0" err="1" smtClean="0"/>
              <a:t>리사이징</a:t>
            </a:r>
            <a:r>
              <a:rPr lang="ko-KR" altLang="en-US" sz="1400" b="1" u="sng" dirty="0" smtClean="0"/>
              <a:t> 기능 추가</a:t>
            </a:r>
            <a:r>
              <a:rPr lang="en-US" altLang="ko-KR" sz="1400" b="1" u="sng" dirty="0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0" y="890588"/>
            <a:ext cx="6354293" cy="43672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37615" y="1114425"/>
            <a:ext cx="1463223" cy="207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865223" y="4888468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3579" y="4935433"/>
            <a:ext cx="74800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2948401" y="4935433"/>
            <a:ext cx="2" cy="49692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908524" y="5407272"/>
            <a:ext cx="2079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업종선택은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Select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태그 이용</a:t>
            </a:r>
            <a:endParaRPr lang="ko-KR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23444" y="1894754"/>
            <a:ext cx="646331" cy="230832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</a:rPr>
              <a:t>사업장명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59320" y="929759"/>
            <a:ext cx="137239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사업자회원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0512" y="3586166"/>
            <a:ext cx="11873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Select </a:t>
            </a:r>
            <a:r>
              <a:rPr lang="en-US" altLang="ko-KR" sz="1100" b="1" dirty="0" smtClean="0">
                <a:latin typeface="Arial" panose="020B0604020202020204" pitchFamily="34" charset="0"/>
              </a:rPr>
              <a:t>Tag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663980" y="2843161"/>
            <a:ext cx="1573634" cy="35565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7" idx="3"/>
            <a:endCxn id="19" idx="0"/>
          </p:cNvCxnSpPr>
          <p:nvPr/>
        </p:nvCxnSpPr>
        <p:spPr>
          <a:xfrm>
            <a:off x="5237614" y="3020986"/>
            <a:ext cx="782732" cy="27279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33529" y="3293778"/>
            <a:ext cx="1573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프로필사진 변경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변경시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err="1" smtClean="0">
                <a:latin typeface="Arial" panose="020B0604020202020204" pitchFamily="34" charset="0"/>
              </a:rPr>
              <a:t>미리보기</a:t>
            </a:r>
            <a:r>
              <a:rPr lang="ko-KR" altLang="en-US" sz="1000" b="1" dirty="0" smtClean="0">
                <a:latin typeface="Arial" panose="020B0604020202020204" pitchFamily="34" charset="0"/>
              </a:rPr>
              <a:t> 사진 즉시 반영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3419" y="3942891"/>
            <a:ext cx="4127207" cy="447954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4580626" y="4166868"/>
            <a:ext cx="715993" cy="6870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02533" y="3946676"/>
            <a:ext cx="1663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우편번호 기능추가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en-US" altLang="ko-KR" sz="1000" b="1" dirty="0" smtClean="0">
                <a:latin typeface="Arial" panose="020B0604020202020204" pitchFamily="34" charset="0"/>
              </a:rPr>
              <a:t>(</a:t>
            </a:r>
            <a:r>
              <a:rPr lang="en-US" altLang="ko-KR" sz="1000" b="1" dirty="0" err="1" smtClean="0">
                <a:latin typeface="Arial" panose="020B0604020202020204" pitchFamily="34" charset="0"/>
              </a:rPr>
              <a:t>daum</a:t>
            </a:r>
            <a:r>
              <a:rPr lang="en-US" altLang="ko-KR" sz="1000" b="1" dirty="0" smtClean="0">
                <a:latin typeface="Arial" panose="020B0604020202020204" pitchFamily="34" charset="0"/>
              </a:rPr>
              <a:t>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우편번호 </a:t>
            </a:r>
            <a:r>
              <a:rPr lang="en-US" altLang="ko-KR" sz="1000" b="1" dirty="0" smtClean="0">
                <a:latin typeface="Arial" panose="020B0604020202020204" pitchFamily="34" charset="0"/>
              </a:rPr>
              <a:t>API </a:t>
            </a:r>
            <a:r>
              <a:rPr lang="ko-KR" altLang="en-US" sz="1000" b="1" dirty="0" smtClean="0">
                <a:latin typeface="Arial" panose="020B0604020202020204" pitchFamily="34" charset="0"/>
              </a:rPr>
              <a:t>이용</a:t>
            </a:r>
            <a:r>
              <a:rPr lang="en-US" altLang="ko-KR" sz="1000" b="1" dirty="0" smtClean="0">
                <a:latin typeface="Arial" panose="020B0604020202020204" pitchFamily="34" charset="0"/>
              </a:rPr>
              <a:t>)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rowser"/>
          <p:cNvGrpSpPr/>
          <p:nvPr>
            <p:custDataLst>
              <p:tags r:id="rId1"/>
            </p:custDataLst>
          </p:nvPr>
        </p:nvGrpSpPr>
        <p:grpSpPr>
          <a:xfrm>
            <a:off x="6354566" y="696202"/>
            <a:ext cx="4629326" cy="5887480"/>
            <a:chOff x="595684" y="1261241"/>
            <a:chExt cx="6668461" cy="4352545"/>
          </a:xfrm>
        </p:grpSpPr>
        <p:sp>
          <p:nvSpPr>
            <p:cNvPr id="28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39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Browser"/>
          <p:cNvGrpSpPr/>
          <p:nvPr>
            <p:custDataLst>
              <p:tags r:id="rId2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회원정보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45423" y="77869"/>
            <a:ext cx="563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파일 </a:t>
            </a:r>
            <a:r>
              <a:rPr lang="en-US" altLang="ko-KR" dirty="0" smtClean="0"/>
              <a:t>: contact-2.html, Contact-5.html, </a:t>
            </a:r>
          </a:p>
          <a:p>
            <a:r>
              <a:rPr lang="en-US" altLang="ko-KR" dirty="0" smtClean="0"/>
              <a:t>About-me.html, about.html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6841" y="3014777"/>
            <a:ext cx="3589007" cy="11611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0166" y="1402888"/>
            <a:ext cx="3442358" cy="141519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2455" y="2110484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42289" y="2462748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6532874" y="4831054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29678" y="5205076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72484" y="300181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243804" y="3493120"/>
            <a:ext cx="1517586" cy="752918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6216621" y="431497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6" name="타원 65"/>
          <p:cNvSpPr/>
          <p:nvPr/>
        </p:nvSpPr>
        <p:spPr>
          <a:xfrm>
            <a:off x="6339736" y="3982176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67" name="타원 66"/>
          <p:cNvSpPr/>
          <p:nvPr/>
        </p:nvSpPr>
        <p:spPr>
          <a:xfrm>
            <a:off x="6921745" y="4011549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54982" y="3757287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46212" y="4020723"/>
            <a:ext cx="187995" cy="19370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65617" y="4020109"/>
            <a:ext cx="277323" cy="219075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7452120" y="3956706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7263775" y="4004704"/>
            <a:ext cx="264935" cy="1798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7932283" y="3494316"/>
            <a:ext cx="1517586" cy="752918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7905100" y="431617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5" name="타원 74"/>
          <p:cNvSpPr/>
          <p:nvPr/>
        </p:nvSpPr>
        <p:spPr>
          <a:xfrm>
            <a:off x="8028215" y="3983372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76" name="타원 75"/>
          <p:cNvSpPr/>
          <p:nvPr/>
        </p:nvSpPr>
        <p:spPr>
          <a:xfrm>
            <a:off x="8610224" y="4012745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943461" y="3758483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34691" y="4021919"/>
            <a:ext cx="187995" cy="193708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54096" y="4021305"/>
            <a:ext cx="277323" cy="219075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9140599" y="3957902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8952254" y="4005900"/>
            <a:ext cx="264935" cy="179894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9552305" y="3482672"/>
            <a:ext cx="1517586" cy="75291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9525122" y="430452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9648237" y="3971728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85" name="타원 84"/>
          <p:cNvSpPr/>
          <p:nvPr/>
        </p:nvSpPr>
        <p:spPr>
          <a:xfrm>
            <a:off x="10230246" y="4001101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9563483" y="3746839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54713" y="4010275"/>
            <a:ext cx="187995" cy="19370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74118" y="4009661"/>
            <a:ext cx="277323" cy="219075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10760621" y="3946258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10572276" y="3994256"/>
            <a:ext cx="264935" cy="179894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186612" y="2995224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화살표 연결선 91"/>
          <p:cNvCxnSpPr>
            <a:stCxn id="91" idx="1"/>
          </p:cNvCxnSpPr>
          <p:nvPr/>
        </p:nvCxnSpPr>
        <p:spPr>
          <a:xfrm flipH="1">
            <a:off x="5881439" y="3805003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103028" y="4631195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96" name="직사각형 95"/>
          <p:cNvSpPr/>
          <p:nvPr/>
        </p:nvSpPr>
        <p:spPr>
          <a:xfrm>
            <a:off x="6418799" y="1249995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7" name="직선 화살표 연결선 96"/>
          <p:cNvCxnSpPr>
            <a:stCxn id="96" idx="1"/>
          </p:cNvCxnSpPr>
          <p:nvPr/>
        </p:nvCxnSpPr>
        <p:spPr>
          <a:xfrm flipH="1">
            <a:off x="5935082" y="2020354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360953" y="2541081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cxnSp>
        <p:nvCxnSpPr>
          <p:cNvPr id="104" name="직선 화살표 연결선 103"/>
          <p:cNvCxnSpPr/>
          <p:nvPr/>
        </p:nvCxnSpPr>
        <p:spPr>
          <a:xfrm flipH="1">
            <a:off x="4394373" y="3129522"/>
            <a:ext cx="521404" cy="42689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0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829703" y="2506530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회원명</a:t>
            </a:r>
            <a:endParaRPr lang="ko-KR" alt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842573" y="2761564"/>
            <a:ext cx="5675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소개</a:t>
            </a:r>
            <a:endParaRPr lang="ko-KR" altLang="en-US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7768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79" y="1740346"/>
            <a:ext cx="5305289" cy="487398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3" y="2228888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5" y="6215122"/>
            <a:ext cx="2224454" cy="39523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909105" y="99051"/>
            <a:ext cx="222487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5"/>
              </a:rPr>
              <a:t>&gt;</a:t>
            </a:r>
          </a:p>
          <a:p>
            <a:endParaRPr lang="en-US" altLang="ko-KR" sz="1000" b="1" dirty="0">
              <a:hlinkClick r:id="rId15"/>
            </a:endParaRPr>
          </a:p>
          <a:p>
            <a:r>
              <a:rPr lang="ko-KR" altLang="en-US" sz="1000" b="1" dirty="0" smtClean="0">
                <a:hlinkClick r:id="rId15"/>
              </a:rPr>
              <a:t>http</a:t>
            </a:r>
            <a:r>
              <a:rPr lang="ko-KR" altLang="en-US" sz="1000" b="1" dirty="0">
                <a:hlinkClick r:id="rId15"/>
              </a:rPr>
              <a:t>://apis.map.daum.net</a:t>
            </a:r>
            <a:r>
              <a:rPr lang="ko-KR" altLang="en-US" sz="1000" b="1" dirty="0" smtClean="0">
                <a:hlinkClick r:id="rId15"/>
              </a:rPr>
              <a:t>/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Daum </a:t>
            </a:r>
            <a:r>
              <a:rPr lang="ko-KR" altLang="en-US" sz="1000" b="1" dirty="0" smtClean="0"/>
              <a:t>지도 </a:t>
            </a:r>
            <a:r>
              <a:rPr lang="en-US" altLang="ko-KR" sz="1000" b="1" dirty="0" smtClean="0"/>
              <a:t>api </a:t>
            </a:r>
            <a:r>
              <a:rPr lang="ko-KR" altLang="en-US" sz="1000" b="1" dirty="0" smtClean="0"/>
              <a:t>사용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절반은 일반 </a:t>
            </a:r>
            <a:r>
              <a:rPr lang="en-US" altLang="ko-KR" sz="1000" b="1" dirty="0" smtClean="0"/>
              <a:t>Grid, </a:t>
            </a:r>
            <a:r>
              <a:rPr lang="ko-KR" altLang="en-US" sz="1000" b="1" dirty="0" smtClean="0"/>
              <a:t>절반은 </a:t>
            </a:r>
            <a:r>
              <a:rPr lang="en-US" altLang="ko-KR" sz="1000" b="1" dirty="0" smtClean="0"/>
              <a:t>Map API </a:t>
            </a:r>
            <a:r>
              <a:rPr lang="ko-KR" altLang="en-US" sz="1000" b="1" dirty="0" smtClean="0"/>
              <a:t>이용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/>
              <a:t>“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새창을</a:t>
            </a:r>
            <a:r>
              <a:rPr lang="ko-KR" altLang="en-US" sz="1000" b="1" dirty="0"/>
              <a:t> 띄워서 상세보기 페이지로 이동</a:t>
            </a:r>
            <a:r>
              <a:rPr lang="en-US" altLang="ko-KR" sz="1000" b="1" dirty="0"/>
              <a:t>＂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851577" y="6028471"/>
            <a:ext cx="21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navigation.html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31" idx="3"/>
          </p:cNvCxnSpPr>
          <p:nvPr/>
        </p:nvCxnSpPr>
        <p:spPr>
          <a:xfrm flipV="1">
            <a:off x="3541559" y="6211152"/>
            <a:ext cx="271162" cy="20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21084" y="3344213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02384" y="31068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541559" y="6478779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1576" y="6698879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54915" y="255452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61" y="2222710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503200" y="3377968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2484500" y="3140610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6" y="4275543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519854" y="5395141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501154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3685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285" y="4275543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516803" y="5395141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2498103" y="515778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2750634" y="4605455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6"/>
          <a:srcRect l="21924" t="1699"/>
          <a:stretch/>
        </p:blipFill>
        <p:spPr>
          <a:xfrm>
            <a:off x="3475514" y="1328468"/>
            <a:ext cx="6186499" cy="310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536" y="1699554"/>
            <a:ext cx="3803830" cy="3086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3056" y="1397479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24983" y="1386530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5215" y="1379365"/>
            <a:ext cx="219075" cy="23812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6179" y="1350683"/>
            <a:ext cx="219075" cy="238125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2672102" y="2527587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09" name="직사각형 108"/>
          <p:cNvSpPr/>
          <p:nvPr/>
        </p:nvSpPr>
        <p:spPr>
          <a:xfrm>
            <a:off x="2532518" y="1374759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3714" y="1338912"/>
            <a:ext cx="219075" cy="238125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8588710" y="1343904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7828741" y="1353997"/>
            <a:ext cx="9038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smtClean="0">
                <a:latin typeface="Arial" panose="020B0604020202020204" pitchFamily="34" charset="0"/>
              </a:rPr>
              <a:t>지도선택시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52522" y="3789526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6" name="타원 115"/>
          <p:cNvSpPr/>
          <p:nvPr/>
        </p:nvSpPr>
        <p:spPr>
          <a:xfrm>
            <a:off x="1334531" y="3818899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8" y="3828073"/>
            <a:ext cx="193708" cy="19370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403" y="3827459"/>
            <a:ext cx="285750" cy="219075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1864906" y="3764056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76561" y="3812054"/>
            <a:ext cx="272986" cy="179894"/>
          </a:xfrm>
          <a:prstGeom prst="rect">
            <a:avLst/>
          </a:prstGeom>
        </p:spPr>
      </p:pic>
      <p:sp>
        <p:nvSpPr>
          <p:cNvPr id="121" name="타원 120"/>
          <p:cNvSpPr/>
          <p:nvPr/>
        </p:nvSpPr>
        <p:spPr>
          <a:xfrm>
            <a:off x="2679770" y="384275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2" name="타원 121"/>
          <p:cNvSpPr/>
          <p:nvPr/>
        </p:nvSpPr>
        <p:spPr>
          <a:xfrm>
            <a:off x="3261779" y="387213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246" y="3881306"/>
            <a:ext cx="193708" cy="19370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5651" y="3880692"/>
            <a:ext cx="285750" cy="219075"/>
          </a:xfrm>
          <a:prstGeom prst="rect">
            <a:avLst/>
          </a:prstGeom>
        </p:spPr>
      </p:pic>
      <p:sp>
        <p:nvSpPr>
          <p:cNvPr id="125" name="타원 124"/>
          <p:cNvSpPr/>
          <p:nvPr/>
        </p:nvSpPr>
        <p:spPr>
          <a:xfrm>
            <a:off x="3792154" y="381728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03809" y="3865287"/>
            <a:ext cx="272986" cy="179894"/>
          </a:xfrm>
          <a:prstGeom prst="rect">
            <a:avLst/>
          </a:prstGeom>
        </p:spPr>
      </p:pic>
      <p:sp>
        <p:nvSpPr>
          <p:cNvPr id="127" name="타원 126"/>
          <p:cNvSpPr/>
          <p:nvPr/>
        </p:nvSpPr>
        <p:spPr>
          <a:xfrm>
            <a:off x="744104" y="5817719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8" name="타원 127"/>
          <p:cNvSpPr/>
          <p:nvPr/>
        </p:nvSpPr>
        <p:spPr>
          <a:xfrm>
            <a:off x="1326113" y="5847092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580" y="5856266"/>
            <a:ext cx="193708" cy="19370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985" y="5855652"/>
            <a:ext cx="285750" cy="219075"/>
          </a:xfrm>
          <a:prstGeom prst="rect">
            <a:avLst/>
          </a:prstGeom>
        </p:spPr>
      </p:pic>
      <p:sp>
        <p:nvSpPr>
          <p:cNvPr id="131" name="타원 130"/>
          <p:cNvSpPr/>
          <p:nvPr/>
        </p:nvSpPr>
        <p:spPr>
          <a:xfrm>
            <a:off x="1856488" y="5792249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1668143" y="5840247"/>
            <a:ext cx="272986" cy="179894"/>
          </a:xfrm>
          <a:prstGeom prst="rect">
            <a:avLst/>
          </a:prstGeom>
        </p:spPr>
      </p:pic>
      <p:sp>
        <p:nvSpPr>
          <p:cNvPr id="133" name="타원 132"/>
          <p:cNvSpPr/>
          <p:nvPr/>
        </p:nvSpPr>
        <p:spPr>
          <a:xfrm>
            <a:off x="2728113" y="5835270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4" name="타원 133"/>
          <p:cNvSpPr/>
          <p:nvPr/>
        </p:nvSpPr>
        <p:spPr>
          <a:xfrm>
            <a:off x="3310122" y="5864643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4589" y="5873817"/>
            <a:ext cx="193708" cy="193708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3994" y="5873203"/>
            <a:ext cx="285750" cy="219075"/>
          </a:xfrm>
          <a:prstGeom prst="rect">
            <a:avLst/>
          </a:prstGeom>
        </p:spPr>
      </p:pic>
      <p:sp>
        <p:nvSpPr>
          <p:cNvPr id="137" name="타원 136"/>
          <p:cNvSpPr/>
          <p:nvPr/>
        </p:nvSpPr>
        <p:spPr>
          <a:xfrm>
            <a:off x="3840497" y="5809800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21"/>
          <a:srcRect r="45924" b="14153"/>
          <a:stretch/>
        </p:blipFill>
        <p:spPr>
          <a:xfrm>
            <a:off x="3652152" y="5857798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0676"/>
            <a:ext cx="658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방 정보 목록 조회</a:t>
            </a:r>
            <a:r>
              <a:rPr lang="en-US" altLang="ko-KR" b="1" dirty="0" smtClean="0"/>
              <a:t>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66796"/>
            <a:ext cx="9297248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93525" y="1488617"/>
              <a:ext cx="107032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12889" y="1313913"/>
              <a:ext cx="70595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43300" y="1442400"/>
              <a:ext cx="578663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97901" y="1480988"/>
              <a:ext cx="6717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5995" y="1466318"/>
              <a:ext cx="460012" cy="127924"/>
              <a:chOff x="685995" y="1466318"/>
              <a:chExt cx="460012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5995" y="1485683"/>
                <a:ext cx="10930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59068" y="1485683"/>
                <a:ext cx="109310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32143" y="1466318"/>
                <a:ext cx="1138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6" name="직선 화살표 연결선 25"/>
          <p:cNvCxnSpPr/>
          <p:nvPr/>
        </p:nvCxnSpPr>
        <p:spPr>
          <a:xfrm flipV="1">
            <a:off x="3930162" y="455384"/>
            <a:ext cx="2969128" cy="10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9519" y="50447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Tap.html</a:t>
            </a:r>
          </a:p>
          <a:p>
            <a:r>
              <a:rPr lang="en-US" altLang="ko-KR" dirty="0" smtClean="0"/>
              <a:t>Bolg.html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71" y="2086241"/>
            <a:ext cx="1867883" cy="1689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17" y="6203547"/>
            <a:ext cx="2224454" cy="39523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181289" y="3205839"/>
            <a:ext cx="1548121" cy="558127"/>
            <a:chOff x="471005" y="2714625"/>
            <a:chExt cx="2877033" cy="437500"/>
          </a:xfrm>
        </p:grpSpPr>
        <p:sp>
          <p:nvSpPr>
            <p:cNvPr id="16" name="직사각형 1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162589" y="29684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타원 54"/>
          <p:cNvSpPr/>
          <p:nvPr/>
        </p:nvSpPr>
        <p:spPr>
          <a:xfrm>
            <a:off x="2426070" y="3636333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56" name="타원 55"/>
          <p:cNvSpPr/>
          <p:nvPr/>
        </p:nvSpPr>
        <p:spPr>
          <a:xfrm>
            <a:off x="3008079" y="3665706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15120" y="2416153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6" y="2084336"/>
            <a:ext cx="1867883" cy="1689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163405" y="3239594"/>
            <a:ext cx="1548121" cy="558127"/>
            <a:chOff x="471005" y="2714625"/>
            <a:chExt cx="2877033" cy="437500"/>
          </a:xfrm>
        </p:grpSpPr>
        <p:sp>
          <p:nvSpPr>
            <p:cNvPr id="52" name="직사각형 5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144705" y="300223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2546" y="3674880"/>
            <a:ext cx="193708" cy="1937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1951" y="3674266"/>
            <a:ext cx="285750" cy="2190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41" y="4137169"/>
            <a:ext cx="1867883" cy="1689450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180059" y="5256767"/>
            <a:ext cx="1548121" cy="558127"/>
            <a:chOff x="471005" y="2714625"/>
            <a:chExt cx="2877033" cy="437500"/>
          </a:xfrm>
        </p:grpSpPr>
        <p:sp>
          <p:nvSpPr>
            <p:cNvPr id="64" name="직사각형 63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2161359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13890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0" y="4137169"/>
            <a:ext cx="1867883" cy="1689450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4177008" y="5256767"/>
            <a:ext cx="1548121" cy="558127"/>
            <a:chOff x="471005" y="2714625"/>
            <a:chExt cx="2877033" cy="437500"/>
          </a:xfrm>
        </p:grpSpPr>
        <p:sp>
          <p:nvSpPr>
            <p:cNvPr id="82" name="직사각형 81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4158308" y="5019409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4410839" y="4467081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3538454" y="3610863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0109" y="3658861"/>
            <a:ext cx="272986" cy="1798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7"/>
          <a:srcRect l="21261" b="5632"/>
          <a:stretch/>
        </p:blipFill>
        <p:spPr>
          <a:xfrm>
            <a:off x="3350108" y="1323194"/>
            <a:ext cx="6311906" cy="29857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19" y="2089644"/>
            <a:ext cx="1867883" cy="168945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6206437" y="3209242"/>
            <a:ext cx="1548121" cy="558127"/>
            <a:chOff x="471005" y="2714625"/>
            <a:chExt cx="2877033" cy="437500"/>
          </a:xfrm>
        </p:grpSpPr>
        <p:sp>
          <p:nvSpPr>
            <p:cNvPr id="121" name="직사각형 120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6" name="모서리가 둥근 직사각형 125"/>
          <p:cNvSpPr/>
          <p:nvPr/>
        </p:nvSpPr>
        <p:spPr>
          <a:xfrm>
            <a:off x="6187737" y="2971884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6440268" y="24195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1" y="4134466"/>
            <a:ext cx="1867883" cy="1689450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6205789" y="5254064"/>
            <a:ext cx="1548121" cy="558127"/>
            <a:chOff x="471005" y="2714625"/>
            <a:chExt cx="2877033" cy="437500"/>
          </a:xfrm>
        </p:grpSpPr>
        <p:sp>
          <p:nvSpPr>
            <p:cNvPr id="136" name="직사각형 135"/>
            <p:cNvSpPr/>
            <p:nvPr/>
          </p:nvSpPr>
          <p:spPr>
            <a:xfrm>
              <a:off x="471005" y="2714625"/>
              <a:ext cx="2877033" cy="16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/>
                <a:t>주소</a:t>
              </a:r>
              <a:endParaRPr lang="ko-KR" altLang="en-US" sz="800" dirty="0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86766" y="2916610"/>
              <a:ext cx="821910" cy="1194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err="1" smtClean="0"/>
                <a:t>방종류</a:t>
              </a:r>
              <a:endParaRPr lang="ko-KR" altLang="en-US" sz="500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14270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smtClean="0"/>
                <a:t>보증금</a:t>
              </a:r>
              <a:endParaRPr lang="ko-KR" altLang="en-US" sz="5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095664" y="2916610"/>
              <a:ext cx="776922" cy="123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dirty="0" smtClean="0"/>
                <a:t>월세</a:t>
              </a:r>
              <a:endParaRPr lang="ko-KR" altLang="en-US" sz="500" dirty="0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525940" y="3083783"/>
              <a:ext cx="615373" cy="68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1" name="모서리가 둥근 직사각형 140"/>
          <p:cNvSpPr/>
          <p:nvPr/>
        </p:nvSpPr>
        <p:spPr>
          <a:xfrm>
            <a:off x="6187089" y="501670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6439620" y="4464378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9926534" y="937266"/>
            <a:ext cx="222487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&lt;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참고사항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18"/>
              </a:rPr>
              <a:t>&gt;</a:t>
            </a:r>
          </a:p>
          <a:p>
            <a:endParaRPr lang="en-US" altLang="ko-KR" sz="1000" b="1" dirty="0">
              <a:hlinkClick r:id="rId18"/>
            </a:endParaRPr>
          </a:p>
          <a:p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방종류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타입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에 따라 색깔이 다르면 좋을 것 같다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공감</a:t>
            </a:r>
            <a:r>
              <a:rPr lang="en-US" altLang="ko-KR" sz="1000" b="1" dirty="0" smtClean="0"/>
              <a:t>(like), </a:t>
            </a:r>
            <a:r>
              <a:rPr lang="ko-KR" altLang="en-US" sz="1000" b="1" dirty="0" err="1" smtClean="0"/>
              <a:t>비공감</a:t>
            </a:r>
            <a:r>
              <a:rPr lang="en-US" altLang="ko-KR" sz="1000" b="1" dirty="0" smtClean="0"/>
              <a:t>(unlike)</a:t>
            </a:r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제목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은 있으면 보여주고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없으면 안보여주기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 err="1" smtClean="0"/>
              <a:t>썸네일</a:t>
            </a:r>
            <a:r>
              <a:rPr lang="ko-KR" altLang="en-US" sz="1000" b="1" dirty="0" smtClean="0"/>
              <a:t> 이미지를 세로로 긴 이미지를 보여주면 어떨까</a:t>
            </a:r>
            <a:r>
              <a:rPr lang="en-US" altLang="ko-KR" sz="1000" b="1" dirty="0" smtClean="0"/>
              <a:t>??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시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전주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군산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익산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구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/>
              <a:t>“</a:t>
            </a:r>
            <a:r>
              <a:rPr lang="ko-KR" altLang="en-US" sz="1000" b="1" dirty="0" smtClean="0"/>
              <a:t>동</a:t>
            </a:r>
            <a:r>
              <a:rPr lang="en-US" altLang="ko-KR" sz="1000" b="1" dirty="0" smtClean="0"/>
              <a:t>”</a:t>
            </a:r>
            <a:r>
              <a:rPr lang="ko-KR" altLang="en-US" sz="1000" b="1" dirty="0" smtClean="0"/>
              <a:t>구분 </a:t>
            </a:r>
            <a:r>
              <a:rPr lang="en-US" altLang="ko-KR" sz="1000" b="1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방 종류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원룸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쓰리룸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오피스텔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아파트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보증금 가격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월세 </a:t>
            </a:r>
            <a:r>
              <a:rPr lang="en-US" altLang="ko-KR" sz="1000" b="1" dirty="0" smtClean="0"/>
              <a:t>: “</a:t>
            </a:r>
            <a:r>
              <a:rPr lang="ko-KR" altLang="en-US" sz="1000" b="1" dirty="0" smtClean="0"/>
              <a:t>만원</a:t>
            </a:r>
            <a:r>
              <a:rPr lang="en-US" altLang="ko-KR" sz="1000" b="1" dirty="0" smtClean="0"/>
              <a:t>＂</a:t>
            </a:r>
            <a:r>
              <a:rPr lang="ko-KR" altLang="en-US" sz="1000" b="1" dirty="0" smtClean="0"/>
              <a:t>단위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b="1" dirty="0" smtClean="0"/>
              <a:t>추가옵션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도시가스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심야전기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단기임대</a:t>
            </a:r>
            <a:r>
              <a:rPr lang="en-US" altLang="ko-KR" sz="1000" b="1" dirty="0" smtClean="0"/>
              <a:t>, </a:t>
            </a:r>
            <a:r>
              <a:rPr lang="ko-KR" altLang="en-US" sz="1000" b="1" dirty="0" err="1" smtClean="0"/>
              <a:t>반지하</a:t>
            </a:r>
            <a:r>
              <a:rPr lang="en-US" altLang="ko-KR" sz="1000" b="1" dirty="0" smtClean="0"/>
              <a:t>, 1~3</a:t>
            </a:r>
            <a:r>
              <a:rPr lang="ko-KR" altLang="en-US" sz="1000" b="1" dirty="0" smtClean="0"/>
              <a:t>층</a:t>
            </a:r>
            <a:r>
              <a:rPr lang="en-US" altLang="ko-KR" sz="1000" b="1" dirty="0" smtClean="0"/>
              <a:t>, 4</a:t>
            </a:r>
            <a:r>
              <a:rPr lang="ko-KR" altLang="en-US" sz="1000" b="1" dirty="0" err="1" smtClean="0"/>
              <a:t>층이상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endParaRPr lang="en-US" altLang="ko-KR" sz="1000" b="1" dirty="0"/>
          </a:p>
          <a:p>
            <a:r>
              <a:rPr lang="en-US" altLang="ko-KR" sz="1000" b="1" dirty="0" smtClean="0"/>
              <a:t>“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새창을</a:t>
            </a:r>
            <a:r>
              <a:rPr lang="ko-KR" altLang="en-US" sz="1000" b="1" dirty="0" smtClean="0"/>
              <a:t> 띄워서 상세보기 페이지로 이동</a:t>
            </a:r>
            <a:r>
              <a:rPr lang="en-US" altLang="ko-KR" sz="1000" b="1" dirty="0" smtClean="0"/>
              <a:t>＂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en-US" altLang="ko-KR" sz="1000" b="1" dirty="0" smtClean="0"/>
          </a:p>
        </p:txBody>
      </p:sp>
      <p:sp>
        <p:nvSpPr>
          <p:cNvPr id="156" name="직사각형 155"/>
          <p:cNvSpPr/>
          <p:nvPr/>
        </p:nvSpPr>
        <p:spPr>
          <a:xfrm>
            <a:off x="621218" y="1395582"/>
            <a:ext cx="713567" cy="16201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전주시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63145" y="1384633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덕진구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377" y="1377468"/>
            <a:ext cx="219075" cy="238125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4341" y="1348786"/>
            <a:ext cx="219075" cy="238125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2470680" y="1372862"/>
            <a:ext cx="676823" cy="20521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덕진동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51876" y="1337015"/>
            <a:ext cx="219075" cy="238125"/>
          </a:xfrm>
          <a:prstGeom prst="rect">
            <a:avLst/>
          </a:prstGeom>
        </p:spPr>
      </p:pic>
      <p:sp>
        <p:nvSpPr>
          <p:cNvPr id="162" name="모서리가 둥근 직사각형 161"/>
          <p:cNvSpPr/>
          <p:nvPr/>
        </p:nvSpPr>
        <p:spPr>
          <a:xfrm>
            <a:off x="4305446" y="2415256"/>
            <a:ext cx="1548122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cxnSp>
        <p:nvCxnSpPr>
          <p:cNvPr id="165" name="직선 화살표 연결선 164"/>
          <p:cNvCxnSpPr/>
          <p:nvPr/>
        </p:nvCxnSpPr>
        <p:spPr>
          <a:xfrm>
            <a:off x="6058973" y="6401155"/>
            <a:ext cx="350774" cy="39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368990" y="6621255"/>
            <a:ext cx="415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Pagination </a:t>
            </a:r>
            <a:r>
              <a:rPr lang="en-US" altLang="ko-KR" smtClean="0"/>
              <a:t>plugin </a:t>
            </a:r>
            <a:r>
              <a:rPr lang="ko-KR" altLang="en-US" dirty="0" smtClean="0"/>
              <a:t>이용하면 </a:t>
            </a:r>
            <a:r>
              <a:rPr lang="ko-KR" altLang="en-US" dirty="0" err="1" smtClean="0"/>
              <a:t>편할듯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9144075" y="1325029"/>
            <a:ext cx="451774" cy="27358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8850702" y="1632663"/>
            <a:ext cx="9878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리스트선택시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364122" y="3668321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0" name="타원 169"/>
          <p:cNvSpPr/>
          <p:nvPr/>
        </p:nvSpPr>
        <p:spPr>
          <a:xfrm>
            <a:off x="4946131" y="3697694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598" y="3706868"/>
            <a:ext cx="193708" cy="19370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0003" y="3706254"/>
            <a:ext cx="285750" cy="219075"/>
          </a:xfrm>
          <a:prstGeom prst="rect">
            <a:avLst/>
          </a:prstGeom>
        </p:spPr>
      </p:pic>
      <p:sp>
        <p:nvSpPr>
          <p:cNvPr id="173" name="타원 172"/>
          <p:cNvSpPr/>
          <p:nvPr/>
        </p:nvSpPr>
        <p:spPr>
          <a:xfrm>
            <a:off x="5476506" y="3642851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288161" y="3690849"/>
            <a:ext cx="272986" cy="179894"/>
          </a:xfrm>
          <a:prstGeom prst="rect">
            <a:avLst/>
          </a:prstGeom>
        </p:spPr>
      </p:pic>
      <p:sp>
        <p:nvSpPr>
          <p:cNvPr id="175" name="타원 174"/>
          <p:cNvSpPr/>
          <p:nvPr/>
        </p:nvSpPr>
        <p:spPr>
          <a:xfrm>
            <a:off x="6478118" y="364996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76" name="타원 175"/>
          <p:cNvSpPr/>
          <p:nvPr/>
        </p:nvSpPr>
        <p:spPr>
          <a:xfrm>
            <a:off x="7060127" y="367933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4594" y="3688509"/>
            <a:ext cx="193708" cy="193708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3999" y="3687895"/>
            <a:ext cx="285750" cy="219075"/>
          </a:xfrm>
          <a:prstGeom prst="rect">
            <a:avLst/>
          </a:prstGeom>
        </p:spPr>
      </p:pic>
      <p:sp>
        <p:nvSpPr>
          <p:cNvPr id="179" name="타원 178"/>
          <p:cNvSpPr/>
          <p:nvPr/>
        </p:nvSpPr>
        <p:spPr>
          <a:xfrm>
            <a:off x="7590502" y="362449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402157" y="3672490"/>
            <a:ext cx="272986" cy="179894"/>
          </a:xfrm>
          <a:prstGeom prst="rect">
            <a:avLst/>
          </a:prstGeom>
        </p:spPr>
      </p:pic>
      <p:sp>
        <p:nvSpPr>
          <p:cNvPr id="181" name="타원 180"/>
          <p:cNvSpPr/>
          <p:nvPr/>
        </p:nvSpPr>
        <p:spPr>
          <a:xfrm>
            <a:off x="2432821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2" name="타원 181"/>
          <p:cNvSpPr/>
          <p:nvPr/>
        </p:nvSpPr>
        <p:spPr>
          <a:xfrm>
            <a:off x="3014830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9297" y="5725152"/>
            <a:ext cx="193708" cy="19370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02" y="5724538"/>
            <a:ext cx="285750" cy="219075"/>
          </a:xfrm>
          <a:prstGeom prst="rect">
            <a:avLst/>
          </a:prstGeom>
        </p:spPr>
      </p:pic>
      <p:sp>
        <p:nvSpPr>
          <p:cNvPr id="185" name="타원 184"/>
          <p:cNvSpPr/>
          <p:nvPr/>
        </p:nvSpPr>
        <p:spPr>
          <a:xfrm>
            <a:off x="3545205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3356860" y="5709133"/>
            <a:ext cx="272986" cy="179894"/>
          </a:xfrm>
          <a:prstGeom prst="rect">
            <a:avLst/>
          </a:prstGeom>
        </p:spPr>
      </p:pic>
      <p:sp>
        <p:nvSpPr>
          <p:cNvPr id="187" name="타원 186"/>
          <p:cNvSpPr/>
          <p:nvPr/>
        </p:nvSpPr>
        <p:spPr>
          <a:xfrm>
            <a:off x="4398976" y="5679392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8" name="타원 187"/>
          <p:cNvSpPr/>
          <p:nvPr/>
        </p:nvSpPr>
        <p:spPr>
          <a:xfrm>
            <a:off x="4980985" y="5708765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5452" y="5717939"/>
            <a:ext cx="193708" cy="19370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4857" y="5717325"/>
            <a:ext cx="285750" cy="219075"/>
          </a:xfrm>
          <a:prstGeom prst="rect">
            <a:avLst/>
          </a:prstGeom>
        </p:spPr>
      </p:pic>
      <p:sp>
        <p:nvSpPr>
          <p:cNvPr id="191" name="타원 190"/>
          <p:cNvSpPr/>
          <p:nvPr/>
        </p:nvSpPr>
        <p:spPr>
          <a:xfrm>
            <a:off x="5511360" y="5653922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5323015" y="5701920"/>
            <a:ext cx="272986" cy="179894"/>
          </a:xfrm>
          <a:prstGeom prst="rect">
            <a:avLst/>
          </a:prstGeom>
        </p:spPr>
      </p:pic>
      <p:sp>
        <p:nvSpPr>
          <p:cNvPr id="193" name="타원 192"/>
          <p:cNvSpPr/>
          <p:nvPr/>
        </p:nvSpPr>
        <p:spPr>
          <a:xfrm>
            <a:off x="6398400" y="5686605"/>
            <a:ext cx="223572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4" name="타원 193"/>
          <p:cNvSpPr/>
          <p:nvPr/>
        </p:nvSpPr>
        <p:spPr>
          <a:xfrm>
            <a:off x="6980409" y="5715978"/>
            <a:ext cx="256462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4876" y="5725152"/>
            <a:ext cx="193708" cy="193708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4281" y="5724538"/>
            <a:ext cx="285750" cy="219075"/>
          </a:xfrm>
          <a:prstGeom prst="rect">
            <a:avLst/>
          </a:prstGeom>
        </p:spPr>
      </p:pic>
      <p:sp>
        <p:nvSpPr>
          <p:cNvPr id="197" name="타원 196"/>
          <p:cNvSpPr/>
          <p:nvPr/>
        </p:nvSpPr>
        <p:spPr>
          <a:xfrm>
            <a:off x="7510784" y="5661135"/>
            <a:ext cx="448853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16"/>
          <a:srcRect r="45924" b="14153"/>
          <a:stretch/>
        </p:blipFill>
        <p:spPr>
          <a:xfrm>
            <a:off x="7322439" y="5709133"/>
            <a:ext cx="272986" cy="1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Browser"/>
          <p:cNvGrpSpPr/>
          <p:nvPr>
            <p:custDataLst>
              <p:tags r:id="rId1"/>
            </p:custDataLst>
          </p:nvPr>
        </p:nvGrpSpPr>
        <p:grpSpPr>
          <a:xfrm>
            <a:off x="437310" y="696202"/>
            <a:ext cx="4927471" cy="7003921"/>
            <a:chOff x="595684" y="1261241"/>
            <a:chExt cx="6668461" cy="4352545"/>
          </a:xfrm>
        </p:grpSpPr>
        <p:sp>
          <p:nvSpPr>
            <p:cNvPr id="93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9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00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710871" y="2431533"/>
            <a:ext cx="4422371" cy="85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Vr</a:t>
            </a:r>
            <a:r>
              <a:rPr lang="en-US" altLang="ko-KR" dirty="0" smtClean="0"/>
              <a:t> Viewer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699148" y="1673436"/>
            <a:ext cx="2873016" cy="244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709241" y="4715126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966453" y="4715126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99147" y="5752932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추가 설명 </a:t>
            </a:r>
            <a:r>
              <a:rPr lang="en-US" altLang="ko-KR" dirty="0" smtClean="0"/>
              <a:t>(HTML Text)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710873" y="2115527"/>
            <a:ext cx="3376096" cy="277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703900" y="6767425"/>
            <a:ext cx="154369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전화걸기</a:t>
            </a:r>
            <a:endParaRPr lang="en-US" altLang="ko-KR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3572163" y="6778738"/>
            <a:ext cx="1549355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1:1 </a:t>
            </a:r>
            <a:r>
              <a:rPr lang="ko-KR" altLang="en-US" dirty="0" smtClean="0"/>
              <a:t>상담하기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3588274" y="1684318"/>
            <a:ext cx="1526611" cy="285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등록일자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200528" y="2088730"/>
            <a:ext cx="93271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찜하기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2385729" y="6767425"/>
            <a:ext cx="1072871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문자보내기</a:t>
            </a:r>
            <a:endParaRPr lang="ko-KR" altLang="en-US" sz="1400" dirty="0"/>
          </a:p>
        </p:txBody>
      </p:sp>
      <p:sp>
        <p:nvSpPr>
          <p:cNvPr id="115" name="직사각형 114"/>
          <p:cNvSpPr/>
          <p:nvPr/>
        </p:nvSpPr>
        <p:spPr>
          <a:xfrm>
            <a:off x="715314" y="4298147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16" name="직사각형 115"/>
          <p:cNvSpPr/>
          <p:nvPr/>
        </p:nvSpPr>
        <p:spPr>
          <a:xfrm>
            <a:off x="710870" y="3350558"/>
            <a:ext cx="4422371" cy="81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 슬라이드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3420" y="326870"/>
            <a:ext cx="56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1(1)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973894" y="6146961"/>
            <a:ext cx="58817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모바일</a:t>
            </a:r>
            <a:r>
              <a:rPr lang="ko-KR" altLang="en-US" sz="1400" b="1" dirty="0" smtClean="0"/>
              <a:t> 버전의 경우 </a:t>
            </a:r>
            <a:r>
              <a:rPr lang="en-US" altLang="ko-KR" sz="1400" b="1" dirty="0" smtClean="0"/>
              <a:t>VR</a:t>
            </a:r>
            <a:r>
              <a:rPr lang="ko-KR" altLang="en-US" sz="1400" b="1" dirty="0" smtClean="0"/>
              <a:t>사진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이미지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일반 </a:t>
            </a:r>
            <a:r>
              <a:rPr lang="en-US" altLang="ko-KR" sz="1400" b="1" dirty="0" smtClean="0"/>
              <a:t>text</a:t>
            </a:r>
            <a:r>
              <a:rPr lang="ko-KR" altLang="en-US" sz="1400" b="1" dirty="0" smtClean="0"/>
              <a:t>만 오기 때문에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주요 사진은 슬라이드 형태로 보여주고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나머지 이미지는 </a:t>
            </a:r>
            <a:r>
              <a:rPr lang="en-US" altLang="ko-KR" sz="1400" b="1" dirty="0" smtClean="0"/>
              <a:t>HTML Text </a:t>
            </a:r>
            <a:r>
              <a:rPr lang="ko-KR" altLang="en-US" sz="1400" b="1" dirty="0" smtClean="0"/>
              <a:t>형식으로 </a:t>
            </a:r>
            <a:r>
              <a:rPr lang="ko-KR" altLang="en-US" sz="1400" b="1" dirty="0" err="1" smtClean="0"/>
              <a:t>업로드한다</a:t>
            </a:r>
            <a:r>
              <a:rPr lang="en-US" altLang="ko-KR" sz="1400" b="1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연락처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전화걸기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문자보내기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등은 가상번호를 연결해서 본 서비스를 보고 연락을 건 것을 알 수 있도록 한다</a:t>
            </a:r>
            <a:r>
              <a:rPr lang="en-US" altLang="ko-KR" sz="1400" b="1" dirty="0" smtClean="0"/>
              <a:t>.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726458" y="567791"/>
            <a:ext cx="2111148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983670" y="567791"/>
            <a:ext cx="2139932" cy="113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732531" y="150812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6705983" y="1901114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err="1" smtClean="0"/>
              <a:t>방정보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6716221" y="4318751"/>
            <a:ext cx="4417619" cy="404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Tab(</a:t>
            </a:r>
            <a:r>
              <a:rPr lang="ko-KR" altLang="en-US" dirty="0" smtClean="0"/>
              <a:t>업체정보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75129" y="4296416"/>
            <a:ext cx="4518955" cy="150262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직선 화살표 연결선 87"/>
          <p:cNvCxnSpPr>
            <a:stCxn id="87" idx="3"/>
            <a:endCxn id="52" idx="1"/>
          </p:cNvCxnSpPr>
          <p:nvPr/>
        </p:nvCxnSpPr>
        <p:spPr>
          <a:xfrm flipV="1">
            <a:off x="5194084" y="1133572"/>
            <a:ext cx="1532374" cy="391415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7" idx="3"/>
          </p:cNvCxnSpPr>
          <p:nvPr/>
        </p:nvCxnSpPr>
        <p:spPr>
          <a:xfrm flipV="1">
            <a:off x="5194084" y="2978762"/>
            <a:ext cx="1505826" cy="20689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7" idx="3"/>
          </p:cNvCxnSpPr>
          <p:nvPr/>
        </p:nvCxnSpPr>
        <p:spPr>
          <a:xfrm flipV="1">
            <a:off x="5194084" y="4879541"/>
            <a:ext cx="1532374" cy="1681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4766430"/>
            <a:ext cx="4281516" cy="66294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7300" y="5541185"/>
            <a:ext cx="4281516" cy="662945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0223093" y="4833176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사업자가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0227915" y="5545121"/>
            <a:ext cx="987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일반인이</a:t>
            </a:r>
            <a:endParaRPr lang="en-US" altLang="ko-KR" sz="1000" b="1" dirty="0" smtClean="0">
              <a:latin typeface="Arial" panose="020B0604020202020204" pitchFamily="34" charset="0"/>
            </a:endParaRPr>
          </a:p>
          <a:p>
            <a:pPr algn="ctr"/>
            <a:r>
              <a:rPr lang="ko-KR" altLang="en-US" sz="1000" b="1" dirty="0" err="1" smtClean="0">
                <a:latin typeface="Arial" panose="020B0604020202020204" pitchFamily="34" charset="0"/>
              </a:rPr>
              <a:t>올린경우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13676" y="5793402"/>
            <a:ext cx="1204126" cy="112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8971345" y="5598110"/>
            <a:ext cx="556343" cy="22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성함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047994" y="7303204"/>
            <a:ext cx="35950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smtClean="0">
                <a:latin typeface="Arial" panose="020B0604020202020204" pitchFamily="34" charset="0"/>
              </a:rPr>
              <a:t>뒷장 계속</a:t>
            </a:r>
            <a:r>
              <a:rPr lang="en-US" altLang="ko-KR" sz="1000" b="1" dirty="0" smtClean="0">
                <a:latin typeface="Arial" panose="020B0604020202020204" pitchFamily="34" charset="0"/>
              </a:rPr>
              <a:t>………….</a:t>
            </a:r>
            <a:endParaRPr lang="en-US" altLang="ko-KR" sz="1000" b="1" dirty="0"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9910" y="2368386"/>
            <a:ext cx="4423692" cy="18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420" y="326870"/>
            <a:ext cx="515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정보관리</a:t>
            </a:r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정보 상세보기</a:t>
            </a:r>
            <a:r>
              <a:rPr lang="en-US" altLang="ko-KR" b="1" dirty="0"/>
              <a:t>2(1) - </a:t>
            </a:r>
            <a:r>
              <a:rPr lang="ko-KR" altLang="en-US" b="1" dirty="0"/>
              <a:t>초기기획</a:t>
            </a:r>
          </a:p>
          <a:p>
            <a:endParaRPr lang="ko-KR" altLang="en-US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325183" y="2835571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Browser"/>
          <p:cNvGrpSpPr/>
          <p:nvPr>
            <p:custDataLst>
              <p:tags r:id="rId1"/>
            </p:custDataLst>
          </p:nvPr>
        </p:nvGrpSpPr>
        <p:grpSpPr>
          <a:xfrm>
            <a:off x="620529" y="1032633"/>
            <a:ext cx="4927471" cy="5352905"/>
            <a:chOff x="595684" y="1261241"/>
            <a:chExt cx="6668461" cy="4352545"/>
          </a:xfrm>
        </p:grpSpPr>
        <p:sp>
          <p:nvSpPr>
            <p:cNvPr id="6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Address Box"/>
            <p:cNvSpPr/>
            <p:nvPr>
              <p:custDataLst>
                <p:tags r:id="rId1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7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5" name="모서리가 둥근 직사각형 74"/>
          <p:cNvSpPr/>
          <p:nvPr/>
        </p:nvSpPr>
        <p:spPr>
          <a:xfrm>
            <a:off x="731886" y="5845975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841158" y="3235448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41928" y="225020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927978" y="5121283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359729" y="179675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 flipV="1">
            <a:off x="8183678" y="3164425"/>
            <a:ext cx="2410439" cy="93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Browser"/>
          <p:cNvGrpSpPr/>
          <p:nvPr>
            <p:custDataLst>
              <p:tags r:id="rId2"/>
            </p:custDataLst>
          </p:nvPr>
        </p:nvGrpSpPr>
        <p:grpSpPr>
          <a:xfrm>
            <a:off x="6479024" y="1025059"/>
            <a:ext cx="4927471" cy="5352905"/>
            <a:chOff x="595684" y="1261241"/>
            <a:chExt cx="6668461" cy="4352545"/>
          </a:xfrm>
        </p:grpSpPr>
        <p:sp>
          <p:nvSpPr>
            <p:cNvPr id="5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ddress Box"/>
            <p:cNvSpPr/>
            <p:nvPr>
              <p:custDataLst>
                <p:tags r:id="rId7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6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모서리가 둥근 직사각형 86"/>
          <p:cNvSpPr/>
          <p:nvPr/>
        </p:nvSpPr>
        <p:spPr>
          <a:xfrm>
            <a:off x="6580744" y="5875372"/>
            <a:ext cx="4701042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6786473" y="5450137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80449" y="1760222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8373989" y="1771114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9356596" y="1763672"/>
            <a:ext cx="123980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재등록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97174" y="932271"/>
            <a:ext cx="41841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비로그인상태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타인의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7340943" y="980146"/>
            <a:ext cx="31999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b="1" smtClean="0"/>
              <a:t>내가 작성한 게시물을 </a:t>
            </a:r>
            <a:r>
              <a:rPr lang="ko-KR" altLang="en-US" b="1" dirty="0" err="1" smtClean="0"/>
              <a:t>조회시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0372" y="2810144"/>
            <a:ext cx="2465422" cy="374405"/>
          </a:xfrm>
          <a:prstGeom prst="rect">
            <a:avLst/>
          </a:prstGeom>
        </p:spPr>
      </p:pic>
      <p:sp>
        <p:nvSpPr>
          <p:cNvPr id="98" name="모서리가 둥근 직사각형 97"/>
          <p:cNvSpPr/>
          <p:nvPr/>
        </p:nvSpPr>
        <p:spPr>
          <a:xfrm>
            <a:off x="6673729" y="2513520"/>
            <a:ext cx="4421601" cy="88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공유하기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카카오톡</a:t>
            </a:r>
            <a:r>
              <a:rPr lang="en-US" altLang="ko-KR" sz="1400" dirty="0" smtClean="0"/>
              <a:t>, Facebook, </a:t>
            </a:r>
            <a:r>
              <a:rPr lang="ko-KR" altLang="en-US" sz="1400" dirty="0" err="1" smtClean="0"/>
              <a:t>인스타그램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en-US" altLang="ko-KR" sz="1400" dirty="0" smtClean="0"/>
              <a:t>)</a:t>
            </a:r>
          </a:p>
          <a:p>
            <a:pPr algn="ctr"/>
            <a:endParaRPr lang="ko-KR" altLang="en-US" sz="14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62173" y="3073464"/>
            <a:ext cx="2465422" cy="3744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9199" y="1853163"/>
            <a:ext cx="193708" cy="193708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7303" y="1825672"/>
            <a:ext cx="285750" cy="2190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30912" y="1847113"/>
            <a:ext cx="504825" cy="209550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2915736" y="1795390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435737" y="1785127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175743" y="2111742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</a:t>
            </a:r>
            <a:endParaRPr lang="ko-KR" altLang="en-US" sz="12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5213" y="2168154"/>
            <a:ext cx="193708" cy="193708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3317" y="2140663"/>
            <a:ext cx="285750" cy="219075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6926" y="2162104"/>
            <a:ext cx="504825" cy="209550"/>
          </a:xfrm>
          <a:prstGeom prst="rect">
            <a:avLst/>
          </a:prstGeom>
        </p:spPr>
      </p:pic>
      <p:sp>
        <p:nvSpPr>
          <p:cNvPr id="112" name="모서리가 둥근 직사각형 111"/>
          <p:cNvSpPr/>
          <p:nvPr/>
        </p:nvSpPr>
        <p:spPr>
          <a:xfrm>
            <a:off x="8731750" y="2110381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51751" y="2100118"/>
            <a:ext cx="684731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50</a:t>
            </a:r>
            <a:endParaRPr lang="ko-KR" altLang="en-US" sz="1200" dirty="0"/>
          </a:p>
        </p:txBody>
      </p:sp>
      <p:sp>
        <p:nvSpPr>
          <p:cNvPr id="114" name="직사각형 113"/>
          <p:cNvSpPr/>
          <p:nvPr/>
        </p:nvSpPr>
        <p:spPr>
          <a:xfrm>
            <a:off x="3082407" y="6319537"/>
            <a:ext cx="58817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/>
              <a:t>댓글기능은</a:t>
            </a:r>
            <a:r>
              <a:rPr lang="ko-KR" altLang="en-US" sz="1400" b="1" dirty="0" smtClean="0"/>
              <a:t> 자체구현예정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아직은 </a:t>
            </a:r>
            <a:r>
              <a:rPr lang="ko-KR" altLang="en-US" sz="1400" b="1" dirty="0" err="1" smtClean="0"/>
              <a:t>삽입하지말자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목록보기 </a:t>
            </a:r>
            <a:r>
              <a:rPr lang="ko-KR" altLang="en-US" sz="1400" b="1" dirty="0" err="1" smtClean="0"/>
              <a:t>구현시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리스트 상태로 </a:t>
            </a:r>
            <a:r>
              <a:rPr lang="ko-KR" altLang="en-US" sz="1400" b="1" dirty="0" err="1" smtClean="0"/>
              <a:t>돌아가야한다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(</a:t>
            </a:r>
            <a:r>
              <a:rPr lang="ko-KR" altLang="en-US" sz="1400" b="1" dirty="0" smtClean="0"/>
              <a:t>단순히 </a:t>
            </a:r>
            <a:r>
              <a:rPr lang="en-US" altLang="ko-KR" sz="1400" b="1" dirty="0" smtClean="0"/>
              <a:t>list</a:t>
            </a:r>
            <a:r>
              <a:rPr lang="ko-KR" altLang="en-US" sz="1400" b="1" dirty="0" smtClean="0"/>
              <a:t>로 </a:t>
            </a:r>
            <a:r>
              <a:rPr lang="ko-KR" altLang="en-US" sz="1400" b="1" dirty="0" err="1" smtClean="0"/>
              <a:t>돌아가는게</a:t>
            </a:r>
            <a:r>
              <a:rPr lang="ko-KR" altLang="en-US" sz="1400" b="1" dirty="0" smtClean="0"/>
              <a:t> 아닌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이전 </a:t>
            </a:r>
            <a:r>
              <a:rPr lang="en-US" altLang="ko-KR" sz="1400" b="1" dirty="0" smtClean="0"/>
              <a:t>page</a:t>
            </a:r>
            <a:r>
              <a:rPr lang="ko-KR" altLang="en-US" sz="1400" b="1" dirty="0" smtClean="0"/>
              <a:t>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이전 검색조건으로 </a:t>
            </a:r>
            <a:r>
              <a:rPr lang="ko-KR" altLang="en-US" sz="1400" b="1" dirty="0" err="1" smtClean="0"/>
              <a:t>돌아가야함</a:t>
            </a:r>
            <a:endParaRPr lang="en-US" altLang="ko-KR" sz="14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6921" y="3553995"/>
            <a:ext cx="4372561" cy="1542936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6683128" y="3523277"/>
            <a:ext cx="4422371" cy="1837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Comment API(</a:t>
            </a:r>
            <a:r>
              <a:rPr lang="ko-KR" altLang="en-US" sz="1600" dirty="0" err="1" smtClean="0"/>
              <a:t>댓글</a:t>
            </a:r>
            <a:r>
              <a:rPr lang="ko-KR" altLang="en-US" sz="1600" dirty="0" smtClean="0"/>
              <a:t> 기능</a:t>
            </a:r>
            <a:r>
              <a:rPr lang="en-US" altLang="ko-KR" sz="1600" dirty="0" smtClean="0"/>
              <a:t>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18891" y="3841824"/>
            <a:ext cx="4372561" cy="15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0"/>
            <a:ext cx="5811396" cy="3180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3180908"/>
            <a:ext cx="5811396" cy="36043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420" y="817369"/>
            <a:ext cx="55393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경쟁사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방 홍보 분야</a:t>
            </a:r>
            <a:endParaRPr lang="en-US" altLang="ko-KR" b="1" dirty="0" smtClean="0"/>
          </a:p>
          <a:p>
            <a:r>
              <a:rPr lang="ko-KR" altLang="en-US" b="1" dirty="0" smtClean="0"/>
              <a:t>직방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4"/>
              </a:rPr>
              <a:t>https://www.zigbang.com</a:t>
            </a:r>
            <a:r>
              <a:rPr lang="en-US" altLang="ko-KR" b="1" dirty="0" smtClean="0">
                <a:hlinkClick r:id="rId4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다방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5"/>
              </a:rPr>
              <a:t>https://www.dabangapp.com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smtClean="0"/>
              <a:t>Vr </a:t>
            </a:r>
            <a:r>
              <a:rPr lang="en-US" altLang="ko-KR" b="1" dirty="0"/>
              <a:t>town) </a:t>
            </a:r>
            <a:r>
              <a:rPr lang="en-US" altLang="ko-KR" b="1" dirty="0">
                <a:hlinkClick r:id="rId6"/>
              </a:rPr>
              <a:t>http://www.vrtown.co.kr</a:t>
            </a:r>
            <a:r>
              <a:rPr lang="en-US" altLang="ko-KR" b="1" dirty="0" smtClean="0">
                <a:hlinkClick r:id="rId6"/>
              </a:rPr>
              <a:t>/</a:t>
            </a:r>
            <a:r>
              <a:rPr lang="en-US" altLang="ko-KR" b="1" dirty="0" smtClean="0"/>
              <a:t> </a:t>
            </a:r>
          </a:p>
          <a:p>
            <a:r>
              <a:rPr lang="ko-KR" altLang="en-US" b="1" dirty="0" smtClean="0"/>
              <a:t>평택</a:t>
            </a:r>
            <a:r>
              <a:rPr lang="en-US" altLang="ko-KR" b="1" dirty="0" smtClean="0"/>
              <a:t>vr</a:t>
            </a:r>
            <a:r>
              <a:rPr lang="ko-KR" altLang="en-US" b="1" dirty="0" smtClean="0"/>
              <a:t>바바</a:t>
            </a:r>
            <a:r>
              <a:rPr lang="en-US" altLang="ko-KR" b="1" dirty="0"/>
              <a:t>) </a:t>
            </a:r>
            <a:r>
              <a:rPr lang="en-US" altLang="ko-KR" b="1" dirty="0">
                <a:hlinkClick r:id="rId7"/>
              </a:rPr>
              <a:t>http://</a:t>
            </a:r>
            <a:r>
              <a:rPr lang="en-US" altLang="ko-KR" b="1" dirty="0" smtClean="0">
                <a:hlinkClick r:id="rId7"/>
              </a:rPr>
              <a:t>bava.kr/</a:t>
            </a:r>
            <a:endParaRPr lang="en-US" altLang="ko-KR" b="1" dirty="0" smtClean="0"/>
          </a:p>
          <a:p>
            <a:r>
              <a:rPr lang="en-US" altLang="ko-KR" b="1" dirty="0"/>
              <a:t>http://</a:t>
            </a:r>
            <a:r>
              <a:rPr lang="en-US" altLang="ko-KR" b="1" dirty="0" smtClean="0"/>
              <a:t>www.houseview.kr</a:t>
            </a:r>
          </a:p>
          <a:p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상세보기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 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0" y="3180908"/>
            <a:ext cx="2729727" cy="3553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47" y="3180907"/>
            <a:ext cx="3364212" cy="13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(1</a:t>
            </a:r>
            <a:r>
              <a:rPr lang="en-US" altLang="ko-KR" b="1" dirty="0"/>
              <a:t>) - </a:t>
            </a:r>
            <a:r>
              <a:rPr lang="ko-KR" altLang="en-US" b="1" dirty="0" smtClean="0"/>
              <a:t>초기기획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1555" y="117428"/>
            <a:ext cx="31891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 입력사항은 </a:t>
            </a: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보고 확인 할 것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비공개메모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secret_note</a:t>
            </a:r>
            <a:r>
              <a:rPr lang="en-US" altLang="ko-KR" sz="1100" b="1" dirty="0" smtClean="0"/>
              <a:t>) : </a:t>
            </a:r>
            <a:r>
              <a:rPr lang="ko-KR" altLang="en-US" sz="1100" b="1" dirty="0" err="1" smtClean="0"/>
              <a:t>영업시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쓸일이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있을듯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간단한 메모나 </a:t>
            </a:r>
            <a:r>
              <a:rPr lang="ko-KR" altLang="en-US" sz="1100" b="1" dirty="0" err="1" smtClean="0"/>
              <a:t>입력등</a:t>
            </a:r>
            <a:endParaRPr lang="en-US" altLang="ko-KR" sz="1100" b="1" dirty="0" smtClean="0"/>
          </a:p>
          <a:p>
            <a:pPr marL="285750" indent="-285750">
              <a:buFontTx/>
              <a:buChar char="-"/>
            </a:pPr>
            <a:r>
              <a:rPr lang="ko-KR" altLang="en-US" sz="1100" b="1" dirty="0" smtClean="0"/>
              <a:t>필수입력사항 꼭 확인하기</a:t>
            </a:r>
            <a:r>
              <a:rPr lang="en-US" altLang="ko-KR" sz="1100" b="1" dirty="0" smtClean="0"/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77738" y="5261480"/>
            <a:ext cx="2044759" cy="16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단기 계약 가능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체크박스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12432" y="4991709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01473" y="4609187"/>
            <a:ext cx="216708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연세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01053" y="4991709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85" y="4614892"/>
            <a:ext cx="219075" cy="23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" y="5002590"/>
            <a:ext cx="2352675" cy="5048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715" y="4939910"/>
            <a:ext cx="49324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월세</a:t>
            </a:r>
            <a:endParaRPr lang="ko-KR" alt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2503311" y="5221258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만원</a:t>
            </a:r>
            <a:endParaRPr lang="ko-KR" altLang="en-US" sz="105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t="45487"/>
          <a:stretch/>
        </p:blipFill>
        <p:spPr>
          <a:xfrm>
            <a:off x="6570731" y="72547"/>
            <a:ext cx="5278643" cy="24905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02" y="1530620"/>
            <a:ext cx="5440601" cy="1602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r="59271"/>
          <a:stretch/>
        </p:blipFill>
        <p:spPr>
          <a:xfrm>
            <a:off x="493025" y="983518"/>
            <a:ext cx="2094900" cy="5048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38" y="2028154"/>
            <a:ext cx="3002077" cy="10698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36" y="3519669"/>
            <a:ext cx="5351573" cy="357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25" y="3839090"/>
            <a:ext cx="23431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70" y="4379350"/>
            <a:ext cx="2343150" cy="55245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9031857" y="2788265"/>
            <a:ext cx="2817517" cy="243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비공개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299" y="2768977"/>
            <a:ext cx="219075" cy="2381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01969" y="5189325"/>
            <a:ext cx="171906" cy="23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4056" y="3977421"/>
            <a:ext cx="290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※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연세일 </a:t>
            </a:r>
            <a:r>
              <a:rPr lang="ko-KR" altLang="en-US" sz="1200" dirty="0">
                <a:solidFill>
                  <a:srgbClr val="EC5848"/>
                </a:solidFill>
                <a:latin typeface="Nanum Gothic"/>
              </a:rPr>
              <a:t>경우</a:t>
            </a:r>
            <a:r>
              <a:rPr lang="en-US" altLang="ko-KR" sz="1200" dirty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월세에 </a:t>
            </a:r>
            <a:r>
              <a:rPr lang="en-US" altLang="ko-KR" sz="1200" dirty="0" smtClean="0">
                <a:solidFill>
                  <a:srgbClr val="EC5848"/>
                </a:solidFill>
                <a:latin typeface="Nanum Gothic"/>
              </a:rPr>
              <a:t>1</a:t>
            </a:r>
            <a:r>
              <a:rPr lang="ko-KR" altLang="en-US" sz="1200" dirty="0" smtClean="0">
                <a:solidFill>
                  <a:srgbClr val="EC5848"/>
                </a:solidFill>
                <a:latin typeface="Nanum Gothic"/>
              </a:rPr>
              <a:t>년치 임대료를 입력하세요</a:t>
            </a:r>
            <a:endParaRPr lang="ko-KR" altLang="en-US" sz="12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8" y="5578205"/>
            <a:ext cx="2352675" cy="5048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99509" y="5796873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층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510767" y="550591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해당 층수</a:t>
            </a:r>
            <a:endParaRPr lang="ko-KR" altLang="en-US" sz="1050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95" y="5791823"/>
            <a:ext cx="219075" cy="238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751" y="5796873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지하 </a:t>
            </a:r>
            <a:r>
              <a:rPr lang="en-US" altLang="ko-KR" sz="800" dirty="0" smtClean="0"/>
              <a:t>~ 20</a:t>
            </a:r>
            <a:r>
              <a:rPr lang="ko-KR" altLang="en-US" sz="800" dirty="0" smtClean="0"/>
              <a:t>층 이상</a:t>
            </a:r>
            <a:r>
              <a:rPr lang="en-US" altLang="ko-KR" sz="800" dirty="0" smtClean="0"/>
              <a:t> </a:t>
            </a:r>
            <a:endParaRPr lang="ko-KR" altLang="en-US" sz="105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76" y="5610304"/>
            <a:ext cx="2352675" cy="5048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78617" y="5828972"/>
            <a:ext cx="44074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170859" y="5828972"/>
            <a:ext cx="14388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평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093920" y="5545851"/>
            <a:ext cx="83247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실내 평수</a:t>
            </a:r>
            <a:endParaRPr lang="ko-KR" altLang="en-US" sz="1050" dirty="0"/>
          </a:p>
        </p:txBody>
      </p:sp>
      <p:sp>
        <p:nvSpPr>
          <p:cNvPr id="59" name="직사각형 58"/>
          <p:cNvSpPr/>
          <p:nvPr/>
        </p:nvSpPr>
        <p:spPr>
          <a:xfrm>
            <a:off x="7337996" y="154655"/>
            <a:ext cx="4678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※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검색 결과에 반영되며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, </a:t>
            </a:r>
            <a:r>
              <a:rPr lang="ko-KR" altLang="en-US" sz="1050" dirty="0" smtClean="0">
                <a:solidFill>
                  <a:srgbClr val="EC5848"/>
                </a:solidFill>
                <a:latin typeface="Nanum Gothic"/>
              </a:rPr>
              <a:t>고객에게 더 자세한 정보를 제공할 수 있습니다</a:t>
            </a:r>
            <a:r>
              <a:rPr lang="en-US" altLang="ko-KR" sz="1050" dirty="0" smtClean="0">
                <a:solidFill>
                  <a:srgbClr val="EC5848"/>
                </a:solidFill>
                <a:latin typeface="Nanum Gothic"/>
              </a:rPr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0731" y="2763221"/>
            <a:ext cx="767265" cy="20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731" y="3053893"/>
            <a:ext cx="4927037" cy="22409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7996" y="3434140"/>
            <a:ext cx="4058487" cy="150577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8011545" y="6457617"/>
            <a:ext cx="1265289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작성하기</a:t>
            </a:r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400166" y="6457617"/>
            <a:ext cx="1319410" cy="24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작성 취소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3265" y="5268235"/>
            <a:ext cx="4867275" cy="105727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6611594" y="5316633"/>
            <a:ext cx="1565669" cy="189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일반 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617827" y="5768361"/>
            <a:ext cx="1559436" cy="24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360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 올리기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193" y="1502377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120799" y="4539485"/>
            <a:ext cx="1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630784" y="1139607"/>
            <a:ext cx="868726" cy="30126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정보 등록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자세한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형식은 </a:t>
            </a:r>
            <a:r>
              <a:rPr lang="en-US" altLang="ko-KR" b="1" dirty="0" err="1" smtClean="0"/>
              <a:t>testDB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 smtClean="0"/>
              <a:t>모바일과</a:t>
            </a:r>
            <a:r>
              <a:rPr lang="ko-KR" altLang="en-US" b="1" dirty="0" smtClean="0"/>
              <a:t> 웹의 입력 방법이 틀리기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명시를 해주어야 </a:t>
            </a:r>
            <a:r>
              <a:rPr lang="ko-KR" altLang="en-US" b="1" dirty="0" err="1" smtClean="0"/>
              <a:t>상세보기시</a:t>
            </a:r>
            <a:r>
              <a:rPr lang="ko-KR" altLang="en-US" b="1" dirty="0" smtClean="0"/>
              <a:t> 다른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렌더링</a:t>
            </a:r>
            <a:r>
              <a:rPr lang="ko-KR" altLang="en-US" b="1" dirty="0" smtClean="0"/>
              <a:t> 할 수 있음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에디터를 이용한 이미지 </a:t>
            </a:r>
            <a:r>
              <a:rPr lang="ko-KR" altLang="en-US" b="1" dirty="0" err="1" smtClean="0"/>
              <a:t>입력시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 tag </a:t>
            </a:r>
            <a:r>
              <a:rPr lang="en-US" altLang="ko-KR" b="1" dirty="0" err="1" smtClean="0"/>
              <a:t>attr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‘data-media-id’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표시해주어함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그래야지 나중에 삭제되었을 경우 업로드 되었던 사진까지 함께 지울 수 있음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하단부 코드 확인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자세한 입력사항은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보고 확인 할 것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등록시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스키드마크</a:t>
            </a:r>
            <a:r>
              <a:rPr lang="ko-KR" altLang="en-US" b="1" dirty="0" smtClean="0"/>
              <a:t> 자동합성기능이 필요하다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이미지회전문제 해결을 위한 </a:t>
            </a:r>
            <a:r>
              <a:rPr lang="en-US" altLang="ko-KR" b="1" dirty="0" err="1" smtClean="0"/>
              <a:t>exif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변환기능 추가</a:t>
            </a:r>
            <a:endParaRPr lang="en-US" altLang="ko-KR" b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75" y="4949821"/>
            <a:ext cx="4331729" cy="133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75" y="6094435"/>
            <a:ext cx="3218715" cy="14138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9" y="977425"/>
            <a:ext cx="5947427" cy="56788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3420" y="977425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글 작성시 입력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0" y="320676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 </a:t>
            </a:r>
            <a:r>
              <a:rPr lang="ko-KR" altLang="en-US" b="1" smtClean="0"/>
              <a:t>정보 등록</a:t>
            </a:r>
            <a:r>
              <a:rPr lang="en-US" altLang="ko-KR" b="1" smtClean="0"/>
              <a:t>, </a:t>
            </a:r>
            <a:r>
              <a:rPr lang="ko-KR" altLang="en-US" b="1" smtClean="0"/>
              <a:t>수정</a:t>
            </a:r>
            <a:r>
              <a:rPr lang="en-US" altLang="ko-KR" b="1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776475" y="22387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업로드 기능을 </a:t>
            </a:r>
            <a:r>
              <a:rPr lang="en-US" altLang="ko-KR" b="1" dirty="0" smtClean="0"/>
              <a:t>Visual </a:t>
            </a:r>
            <a:r>
              <a:rPr lang="ko-KR" altLang="en-US" b="1" dirty="0" smtClean="0"/>
              <a:t>하게 바꾸기</a:t>
            </a:r>
            <a:endParaRPr lang="en-US" altLang="ko-KR" b="1" dirty="0" smtClean="0"/>
          </a:p>
          <a:p>
            <a:pPr marL="285750" indent="-285750" algn="just">
              <a:buFontTx/>
              <a:buChar char="-"/>
            </a:pP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ko-KR" altLang="en-US" b="1" dirty="0" smtClean="0"/>
              <a:t>사진 </a:t>
            </a:r>
            <a:r>
              <a:rPr lang="ko-KR" altLang="en-US" b="1" dirty="0" err="1" smtClean="0"/>
              <a:t>미리보기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업로드 사진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편집이 </a:t>
            </a:r>
            <a:r>
              <a:rPr lang="en-US" altLang="ko-KR" b="1" dirty="0" smtClean="0"/>
              <a:t>One-stop</a:t>
            </a:r>
            <a:r>
              <a:rPr lang="ko-KR" altLang="en-US" b="1" dirty="0" smtClean="0"/>
              <a:t>으로 가능하도록 제작하기</a:t>
            </a:r>
            <a:endParaRPr lang="en-US" altLang="ko-KR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53420" y="977425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사진 </a:t>
            </a:r>
            <a:r>
              <a:rPr lang="ko-KR" altLang="en-US" b="1" dirty="0" err="1" smtClean="0"/>
              <a:t>업로드시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다방 </a:t>
            </a:r>
            <a:r>
              <a:rPr lang="ko-KR" altLang="en-US" b="1" dirty="0" err="1" smtClean="0"/>
              <a:t>방등록하기</a:t>
            </a:r>
            <a:r>
              <a:rPr lang="ko-KR" altLang="en-US" b="1" dirty="0" smtClean="0"/>
              <a:t> 참고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1" y="1537029"/>
            <a:ext cx="4784194" cy="2506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0" y="3939346"/>
            <a:ext cx="4784195" cy="2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356336" y="4935085"/>
            <a:ext cx="299259" cy="24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1798"/>
            <a:ext cx="5910310" cy="5912880"/>
            <a:chOff x="595684" y="1261241"/>
            <a:chExt cx="6668461" cy="4371323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75529"/>
              <a:ext cx="6668461" cy="395703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b="1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88479" y="1488617"/>
              <a:ext cx="11019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08416" y="1313913"/>
              <a:ext cx="726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262452" y="1442400"/>
              <a:ext cx="5760557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8667" y="1480988"/>
              <a:ext cx="6916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688665" y="1466318"/>
              <a:ext cx="473614" cy="127924"/>
              <a:chOff x="688665" y="1466318"/>
              <a:chExt cx="473614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8665" y="1485683"/>
                <a:ext cx="112541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66857" y="1485683"/>
                <a:ext cx="112542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5048" y="1466318"/>
                <a:ext cx="117231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 목록 조회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2335" y="6184670"/>
            <a:ext cx="5597675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footer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332" y="1395810"/>
            <a:ext cx="558034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header</a:t>
            </a:r>
            <a:endParaRPr lang="ko-KR" altLang="en-US" b="1" dirty="0"/>
          </a:p>
        </p:txBody>
      </p:sp>
      <p:sp>
        <p:nvSpPr>
          <p:cNvPr id="33" name="직사각형 32"/>
          <p:cNvSpPr/>
          <p:nvPr/>
        </p:nvSpPr>
        <p:spPr>
          <a:xfrm>
            <a:off x="6927795" y="511536"/>
            <a:ext cx="48677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업체명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display_name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대표이미지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profile_image_path</a:t>
            </a:r>
            <a:r>
              <a:rPr lang="en-US" altLang="ko-KR" b="1" dirty="0" smtClean="0"/>
              <a:t>(URL)</a:t>
            </a:r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게시물 </a:t>
            </a:r>
            <a:r>
              <a:rPr lang="ko-KR" altLang="en-US" b="1" dirty="0" err="1" smtClean="0"/>
              <a:t>작성수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좋아요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회원등급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회원</a:t>
            </a:r>
            <a:r>
              <a:rPr lang="en-US" altLang="ko-KR" b="1" dirty="0"/>
              <a:t>)</a:t>
            </a:r>
            <a:r>
              <a:rPr lang="ko-KR" altLang="en-US" b="1" dirty="0" smtClean="0"/>
              <a:t> 정보 상세보기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화면으로 이동함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한 페이지당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개씩 뿌려주자</a:t>
            </a:r>
            <a:endParaRPr lang="en-US" altLang="ko-KR" b="1" dirty="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7" y="5766248"/>
            <a:ext cx="2224454" cy="3952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71342" y="5569153"/>
            <a:ext cx="415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Pagination plugin </a:t>
            </a:r>
            <a:r>
              <a:rPr lang="ko-KR" altLang="en-US" sz="1400" dirty="0" smtClean="0"/>
              <a:t>이용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45" y="1805565"/>
            <a:ext cx="5542665" cy="33834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585785" y="2199504"/>
            <a:ext cx="1303660" cy="124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71603" y="3440430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259052" y="4383739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768" y="2837995"/>
            <a:ext cx="1630393" cy="79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288325" y="3849108"/>
            <a:ext cx="1677929" cy="218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업체 명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8325" y="4136359"/>
            <a:ext cx="1861685" cy="1384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6294" y="4110543"/>
            <a:ext cx="431321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좋아요</a:t>
            </a:r>
            <a:endParaRPr lang="ko-KR" altLang="en-US" sz="600" dirty="0"/>
          </a:p>
        </p:txBody>
      </p:sp>
      <p:sp>
        <p:nvSpPr>
          <p:cNvPr id="43" name="TextBox 42"/>
          <p:cNvSpPr txBox="1"/>
          <p:nvPr/>
        </p:nvSpPr>
        <p:spPr>
          <a:xfrm>
            <a:off x="5510592" y="4116453"/>
            <a:ext cx="649085" cy="184666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회원등급   </a:t>
            </a:r>
            <a:r>
              <a:rPr lang="en-US" altLang="ko-KR" sz="600" dirty="0" smtClean="0"/>
              <a:t>7</a:t>
            </a:r>
            <a:endParaRPr lang="ko-KR" altLang="en-US" sz="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355" y="3038312"/>
            <a:ext cx="3297513" cy="40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" name="모서리가 둥근 직사각형 14"/>
          <p:cNvSpPr/>
          <p:nvPr/>
        </p:nvSpPr>
        <p:spPr>
          <a:xfrm>
            <a:off x="552335" y="6184670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/>
              <a:t>초기기획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151870" y="2137088"/>
            <a:ext cx="1185671" cy="177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190452" y="2142524"/>
            <a:ext cx="3681412" cy="3369972"/>
            <a:chOff x="696983" y="2680281"/>
            <a:chExt cx="3681412" cy="33699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1" y="2680281"/>
              <a:ext cx="2971714" cy="24765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287377" y="3132531"/>
              <a:ext cx="1416068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6983" y="3179108"/>
              <a:ext cx="1047404" cy="748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대표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87376" y="3634628"/>
              <a:ext cx="1416069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04750" y="4093765"/>
              <a:ext cx="1398695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376" y="4498339"/>
              <a:ext cx="1416069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3" y="5254760"/>
              <a:ext cx="3681412" cy="79549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198932" y="3125268"/>
              <a:ext cx="1517213" cy="294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명</a:t>
              </a:r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186232" y="3640065"/>
              <a:ext cx="1517214" cy="36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업체 설명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204846" y="4099202"/>
              <a:ext cx="1498599" cy="335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시공 분야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86232" y="4503776"/>
              <a:ext cx="1517214" cy="658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주력 시공범위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주요 시공사례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차 후 개발</a:t>
              </a:r>
              <a:r>
                <a:rPr lang="en-US" altLang="ko-KR" sz="1000" dirty="0" smtClean="0"/>
                <a:t>)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3100" y="2195389"/>
            <a:ext cx="2690009" cy="3730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6702" y="1678139"/>
            <a:ext cx="1781175" cy="468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3100" y="6011133"/>
            <a:ext cx="6464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참고자료 </a:t>
            </a:r>
            <a:r>
              <a:rPr lang="en-US" altLang="ko-KR" b="1" dirty="0"/>
              <a:t>: http://zipdoc.co.kr/zws/partner/detail.do?partner_id=32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아직은 인테리어업자들이 들어온 상태가 아니기 때문에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대표이미지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업체명과 </a:t>
            </a:r>
            <a:r>
              <a:rPr lang="ko-KR" altLang="en-US" b="1" dirty="0" err="1" smtClean="0"/>
              <a:t>소개글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intro_comment</a:t>
            </a:r>
            <a:r>
              <a:rPr lang="en-US" altLang="ko-KR" b="1" dirty="0" smtClean="0"/>
              <a:t>), </a:t>
            </a:r>
            <a:r>
              <a:rPr lang="ko-KR" altLang="en-US" b="1" dirty="0" smtClean="0"/>
              <a:t>업종</a:t>
            </a:r>
            <a:r>
              <a:rPr lang="en-US" altLang="ko-KR" b="1" dirty="0" smtClean="0"/>
              <a:t>(business_type) </a:t>
            </a:r>
            <a:r>
              <a:rPr lang="ko-KR" altLang="en-US" b="1" dirty="0" smtClean="0"/>
              <a:t>만 표시한다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3650" y="1771330"/>
            <a:ext cx="201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Contact-5.html</a:t>
            </a:r>
          </a:p>
          <a:p>
            <a:r>
              <a:rPr lang="en-US" altLang="ko-KR" dirty="0" smtClean="0"/>
              <a:t>About-me.html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rowser"/>
          <p:cNvGrpSpPr/>
          <p:nvPr>
            <p:custDataLst>
              <p:tags r:id="rId1"/>
            </p:custDataLst>
          </p:nvPr>
        </p:nvGrpSpPr>
        <p:grpSpPr>
          <a:xfrm>
            <a:off x="453421" y="696202"/>
            <a:ext cx="4629326" cy="5887480"/>
            <a:chOff x="595684" y="1261241"/>
            <a:chExt cx="6668461" cy="4352545"/>
          </a:xfrm>
        </p:grpSpPr>
        <p:sp>
          <p:nvSpPr>
            <p:cNvPr id="5" name="Window Body"/>
            <p:cNvSpPr/>
            <p:nvPr>
              <p:custDataLst>
                <p:tags r:id="rId1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itle Bar"/>
            <p:cNvSpPr/>
            <p:nvPr>
              <p:custDataLst>
                <p:tags r:id="rId13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Menu Button"/>
            <p:cNvSpPr>
              <a:spLocks noChangeAspect="1"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Address Box"/>
            <p:cNvSpPr/>
            <p:nvPr>
              <p:custDataLst>
                <p:tags r:id="rId16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Document Icon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2" name="Back Button"/>
              <p:cNvSpPr>
                <a:spLocks noChangeAspect="1"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Forward Button"/>
              <p:cNvSpPr>
                <a:spLocks noChangeAspect="1"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load Button"/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4428005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업체정보 상세보기</a:t>
            </a:r>
            <a:r>
              <a:rPr lang="en-US" altLang="ko-KR" b="1" dirty="0" smtClean="0"/>
              <a:t>(</a:t>
            </a:r>
            <a:r>
              <a:rPr lang="en-US" altLang="ko-KR" b="1" dirty="0"/>
              <a:t>1) - </a:t>
            </a:r>
            <a:r>
              <a:rPr lang="ko-KR" altLang="en-US" b="1" dirty="0" smtClean="0"/>
              <a:t>추가진행작업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40530" y="165326"/>
            <a:ext cx="56384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참고사항 </a:t>
            </a:r>
            <a:r>
              <a:rPr lang="en-US" altLang="ko-KR" b="1" dirty="0"/>
              <a:t>&gt;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기본적인 내용은 </a:t>
            </a:r>
            <a:r>
              <a:rPr lang="en-US" altLang="ko-KR" sz="1400" b="1" dirty="0" smtClean="0"/>
              <a:t>“</a:t>
            </a:r>
            <a:r>
              <a:rPr lang="ko-KR" altLang="en-US" sz="1400" b="1" dirty="0" smtClean="0"/>
              <a:t>회원정보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회원정보상세보기</a:t>
            </a:r>
            <a:r>
              <a:rPr lang="en-US" altLang="ko-KR" sz="1400" b="1" dirty="0" smtClean="0"/>
              <a:t>”</a:t>
            </a:r>
            <a:r>
              <a:rPr lang="ko-KR" altLang="en-US" sz="1400" b="1" dirty="0" smtClean="0"/>
              <a:t>를 이용한다</a:t>
            </a:r>
            <a:endParaRPr lang="en-US" altLang="ko-KR" sz="1400" b="1" dirty="0"/>
          </a:p>
          <a:p>
            <a:pPr marL="285750" indent="-285750">
              <a:buFontTx/>
              <a:buChar char="-"/>
            </a:pPr>
            <a:r>
              <a:rPr lang="ko-KR" altLang="en-US" sz="1400" b="1" dirty="0" smtClean="0"/>
              <a:t>업체정보의 경우 사업종류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업체위치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지도</a:t>
            </a:r>
            <a:r>
              <a:rPr lang="en-US" altLang="ko-KR" sz="1400" b="1" dirty="0" smtClean="0"/>
              <a:t>&amp;</a:t>
            </a:r>
            <a:r>
              <a:rPr lang="ko-KR" altLang="en-US" sz="1400" b="1" dirty="0" err="1" smtClean="0"/>
              <a:t>로드뷰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추가됨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나머지는 동일</a:t>
            </a:r>
            <a:endParaRPr lang="en-US" altLang="ko-KR" sz="1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068" y="1914343"/>
            <a:ext cx="4250006" cy="18074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76" y="3821571"/>
            <a:ext cx="4077590" cy="11181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825287" y="2895058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사업종류 </a:t>
            </a:r>
            <a:r>
              <a:rPr lang="en-US" altLang="ko-KR" sz="500" dirty="0" smtClean="0"/>
              <a:t>: </a:t>
            </a:r>
            <a:r>
              <a:rPr lang="ko-KR" altLang="en-US" sz="500" dirty="0" smtClean="0"/>
              <a:t>공인중개사</a:t>
            </a:r>
            <a:endParaRPr lang="ko-KR" altLang="en-US" sz="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0947" y="2533876"/>
            <a:ext cx="1494795" cy="106858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3389" y="3074416"/>
            <a:ext cx="139303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00" dirty="0" smtClean="0"/>
              <a:t>업체위치 </a:t>
            </a:r>
            <a:r>
              <a:rPr lang="en-US" altLang="ko-KR" sz="500" dirty="0" smtClean="0"/>
              <a:t>:</a:t>
            </a:r>
            <a:r>
              <a:rPr lang="ko-KR" altLang="en-US" sz="500" dirty="0" smtClean="0"/>
              <a:t>전북 전주시 덕진구 </a:t>
            </a:r>
            <a:r>
              <a:rPr lang="ko-KR" altLang="en-US" sz="500" dirty="0" err="1" smtClean="0"/>
              <a:t>매봉</a:t>
            </a:r>
            <a:r>
              <a:rPr lang="en-US" altLang="ko-KR" sz="500" dirty="0" smtClean="0"/>
              <a:t>4</a:t>
            </a:r>
            <a:r>
              <a:rPr lang="ko-KR" altLang="en-US" sz="500" dirty="0" smtClean="0"/>
              <a:t>길 </a:t>
            </a:r>
            <a:r>
              <a:rPr lang="en-US" altLang="ko-KR" sz="500" dirty="0" smtClean="0"/>
              <a:t>6</a:t>
            </a:r>
            <a:endParaRPr lang="ko-KR" altLang="en-US" sz="500" dirty="0"/>
          </a:p>
        </p:txBody>
      </p:sp>
      <p:sp>
        <p:nvSpPr>
          <p:cNvPr id="49" name="직사각형 48"/>
          <p:cNvSpPr/>
          <p:nvPr/>
        </p:nvSpPr>
        <p:spPr>
          <a:xfrm>
            <a:off x="894072" y="4967167"/>
            <a:ext cx="1759582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지도로 보기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2929380" y="4977945"/>
            <a:ext cx="1783573" cy="943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로드 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877648" y="3844764"/>
            <a:ext cx="3900184" cy="945871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화살표 연결선 52"/>
          <p:cNvCxnSpPr>
            <a:stCxn id="52" idx="3"/>
          </p:cNvCxnSpPr>
          <p:nvPr/>
        </p:nvCxnSpPr>
        <p:spPr>
          <a:xfrm flipV="1">
            <a:off x="4777832" y="3855833"/>
            <a:ext cx="472869" cy="461867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23319" y="3602457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Contact-2.html</a:t>
            </a:r>
            <a:endParaRPr lang="ko-KR" altLang="en-US" sz="1200" dirty="0"/>
          </a:p>
        </p:txBody>
      </p:sp>
      <p:sp>
        <p:nvSpPr>
          <p:cNvPr id="103" name="직사각형 102"/>
          <p:cNvSpPr/>
          <p:nvPr/>
        </p:nvSpPr>
        <p:spPr>
          <a:xfrm>
            <a:off x="841524" y="2486427"/>
            <a:ext cx="4055449" cy="1323493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3695338" y="3516141"/>
            <a:ext cx="1211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Contact-5.html</a:t>
            </a:r>
            <a:endParaRPr lang="ko-KR" altLang="en-US" sz="1200" dirty="0"/>
          </a:p>
        </p:txBody>
      </p:sp>
      <p:sp>
        <p:nvSpPr>
          <p:cNvPr id="109" name="타원 108"/>
          <p:cNvSpPr/>
          <p:nvPr/>
        </p:nvSpPr>
        <p:spPr>
          <a:xfrm>
            <a:off x="1033351" y="2895058"/>
            <a:ext cx="1648365" cy="539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Profile_image</a:t>
            </a:r>
            <a:endParaRPr lang="ko-KR" altLang="en-US" sz="12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917366" y="3235171"/>
            <a:ext cx="1954498" cy="2415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ko-KR" altLang="en-US" sz="500" dirty="0"/>
          </a:p>
        </p:txBody>
      </p:sp>
      <p:sp>
        <p:nvSpPr>
          <p:cNvPr id="110" name="타원 109"/>
          <p:cNvSpPr/>
          <p:nvPr/>
        </p:nvSpPr>
        <p:spPr>
          <a:xfrm>
            <a:off x="3060773" y="3324770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2872428" y="3372768"/>
            <a:ext cx="264935" cy="17989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375728" y="4334371"/>
            <a:ext cx="2870082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연락 관련 리소스 연결하기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전화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문자</a:t>
            </a:r>
            <a:r>
              <a:rPr lang="en-US" altLang="ko-KR" sz="1050" dirty="0" smtClean="0"/>
              <a:t>, 1:1, </a:t>
            </a:r>
            <a:r>
              <a:rPr lang="ko-KR" altLang="en-US" sz="1050" dirty="0" err="1" smtClean="0"/>
              <a:t>이메일</a:t>
            </a:r>
            <a:r>
              <a:rPr lang="en-US" altLang="ko-KR" sz="1050" dirty="0" smtClean="0"/>
              <a:t>, SNS</a:t>
            </a:r>
            <a:r>
              <a:rPr lang="ko-KR" altLang="en-US" sz="1050" dirty="0" smtClean="0"/>
              <a:t>등</a:t>
            </a:r>
            <a:endParaRPr lang="en-US" altLang="ko-KR" sz="1050" dirty="0" smtClean="0"/>
          </a:p>
        </p:txBody>
      </p:sp>
      <p:sp>
        <p:nvSpPr>
          <p:cNvPr id="121" name="TextBox 120"/>
          <p:cNvSpPr txBox="1"/>
          <p:nvPr/>
        </p:nvSpPr>
        <p:spPr>
          <a:xfrm>
            <a:off x="3656844" y="3335673"/>
            <a:ext cx="7287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레벨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>
          <a:xfrm>
            <a:off x="4021240" y="3307380"/>
            <a:ext cx="435615" cy="2834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grpSp>
        <p:nvGrpSpPr>
          <p:cNvPr id="123" name="Browser"/>
          <p:cNvGrpSpPr/>
          <p:nvPr>
            <p:custDataLst>
              <p:tags r:id="rId2"/>
            </p:custDataLst>
          </p:nvPr>
        </p:nvGrpSpPr>
        <p:grpSpPr>
          <a:xfrm>
            <a:off x="6891976" y="1678139"/>
            <a:ext cx="4629326" cy="4931096"/>
            <a:chOff x="595684" y="1261241"/>
            <a:chExt cx="6668461" cy="4352545"/>
          </a:xfrm>
        </p:grpSpPr>
        <p:sp>
          <p:nvSpPr>
            <p:cNvPr id="124" name="Window Body"/>
            <p:cNvSpPr/>
            <p:nvPr>
              <p:custDataLst>
                <p:tags r:id="rId3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Title Bar"/>
            <p:cNvSpPr/>
            <p:nvPr>
              <p:custDataLst>
                <p:tags r:id="rId4"/>
              </p:custDataLst>
            </p:nvPr>
          </p:nvSpPr>
          <p:spPr>
            <a:xfrm>
              <a:off x="595685" y="1261241"/>
              <a:ext cx="6668459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Menu Button"/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921482" y="1488617"/>
              <a:ext cx="214956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Close Button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960372" y="1313913"/>
              <a:ext cx="141779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Address Box"/>
            <p:cNvSpPr/>
            <p:nvPr>
              <p:custDataLst>
                <p:tags r:id="rId7"/>
              </p:custDataLst>
            </p:nvPr>
          </p:nvSpPr>
          <p:spPr>
            <a:xfrm>
              <a:off x="1896318" y="1442400"/>
              <a:ext cx="4897455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Document Icon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005974" y="1480988"/>
              <a:ext cx="134918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0" name="Navigation Buttons"/>
            <p:cNvGrpSpPr/>
            <p:nvPr/>
          </p:nvGrpSpPr>
          <p:grpSpPr>
            <a:xfrm>
              <a:off x="777057" y="1466318"/>
              <a:ext cx="923858" cy="127924"/>
              <a:chOff x="777057" y="1466318"/>
              <a:chExt cx="923858" cy="127924"/>
            </a:xfrm>
          </p:grpSpPr>
          <p:sp>
            <p:nvSpPr>
              <p:cNvPr id="131" name="Back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77057" y="1485683"/>
                <a:ext cx="219528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war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4649" y="1485683"/>
                <a:ext cx="219531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Reload Button"/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2239" y="1466318"/>
                <a:ext cx="228676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34" name="그림 1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44251" y="3996714"/>
            <a:ext cx="3589007" cy="116114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17576" y="2384825"/>
            <a:ext cx="3442358" cy="141519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579865" y="3092421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우와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덕분에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편하게 삽니다</a:t>
            </a:r>
            <a:r>
              <a:rPr lang="en-US" altLang="ko-KR" sz="1600" dirty="0" smtClean="0"/>
              <a:t>~”</a:t>
            </a:r>
            <a:endParaRPr lang="ko-KR" alt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279699" y="3444685"/>
            <a:ext cx="1853879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고객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070284" y="5812991"/>
            <a:ext cx="4308858" cy="3001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목록가기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967088" y="6187013"/>
            <a:ext cx="4441756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09894" y="3983748"/>
            <a:ext cx="33178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최근 </a:t>
            </a:r>
            <a:r>
              <a:rPr lang="ko-KR" altLang="en-US" sz="1600" dirty="0" err="1" smtClean="0"/>
              <a:t>게시글</a:t>
            </a:r>
            <a:endParaRPr lang="ko-KR" altLang="en-US" sz="1600" dirty="0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6781214" y="4475057"/>
            <a:ext cx="1517586" cy="752918"/>
          </a:xfrm>
          <a:prstGeom prst="rect">
            <a:avLst/>
          </a:prstGeom>
        </p:spPr>
      </p:pic>
      <p:sp>
        <p:nvSpPr>
          <p:cNvPr id="142" name="모서리가 둥근 직사각형 141"/>
          <p:cNvSpPr/>
          <p:nvPr/>
        </p:nvSpPr>
        <p:spPr>
          <a:xfrm>
            <a:off x="6754031" y="529691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43" name="타원 142"/>
          <p:cNvSpPr/>
          <p:nvPr/>
        </p:nvSpPr>
        <p:spPr>
          <a:xfrm>
            <a:off x="6877146" y="4964113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4" name="타원 143"/>
          <p:cNvSpPr/>
          <p:nvPr/>
        </p:nvSpPr>
        <p:spPr>
          <a:xfrm>
            <a:off x="7459155" y="4993486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6792392" y="4739224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83622" y="5002660"/>
            <a:ext cx="187995" cy="193708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03027" y="5002046"/>
            <a:ext cx="277323" cy="219075"/>
          </a:xfrm>
          <a:prstGeom prst="rect">
            <a:avLst/>
          </a:prstGeom>
        </p:spPr>
      </p:pic>
      <p:sp>
        <p:nvSpPr>
          <p:cNvPr id="148" name="타원 147"/>
          <p:cNvSpPr/>
          <p:nvPr/>
        </p:nvSpPr>
        <p:spPr>
          <a:xfrm>
            <a:off x="7989530" y="4938643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7801185" y="4986641"/>
            <a:ext cx="264935" cy="17989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8469693" y="4476253"/>
            <a:ext cx="1517586" cy="75291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8442510" y="529811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8565625" y="4965309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53" name="타원 152"/>
          <p:cNvSpPr/>
          <p:nvPr/>
        </p:nvSpPr>
        <p:spPr>
          <a:xfrm>
            <a:off x="9147634" y="4994682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480871" y="4740420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72101" y="5003856"/>
            <a:ext cx="187995" cy="193708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91506" y="5003242"/>
            <a:ext cx="277323" cy="219075"/>
          </a:xfrm>
          <a:prstGeom prst="rect">
            <a:avLst/>
          </a:prstGeom>
        </p:spPr>
      </p:pic>
      <p:sp>
        <p:nvSpPr>
          <p:cNvPr id="157" name="타원 156"/>
          <p:cNvSpPr/>
          <p:nvPr/>
        </p:nvSpPr>
        <p:spPr>
          <a:xfrm>
            <a:off x="9678009" y="4939839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9489664" y="4987837"/>
            <a:ext cx="264935" cy="179894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65"/>
          <a:stretch/>
        </p:blipFill>
        <p:spPr>
          <a:xfrm>
            <a:off x="10089715" y="4464609"/>
            <a:ext cx="1517586" cy="752918"/>
          </a:xfrm>
          <a:prstGeom prst="rect">
            <a:avLst/>
          </a:prstGeom>
        </p:spPr>
      </p:pic>
      <p:sp>
        <p:nvSpPr>
          <p:cNvPr id="160" name="모서리가 둥근 직사각형 159"/>
          <p:cNvSpPr/>
          <p:nvPr/>
        </p:nvSpPr>
        <p:spPr>
          <a:xfrm>
            <a:off x="10062532" y="528646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61" name="타원 160"/>
          <p:cNvSpPr/>
          <p:nvPr/>
        </p:nvSpPr>
        <p:spPr>
          <a:xfrm>
            <a:off x="10185647" y="4953665"/>
            <a:ext cx="216978" cy="25010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62" name="타원 161"/>
          <p:cNvSpPr/>
          <p:nvPr/>
        </p:nvSpPr>
        <p:spPr>
          <a:xfrm>
            <a:off x="10767656" y="4983038"/>
            <a:ext cx="248898" cy="2220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0</a:t>
            </a:r>
            <a:endParaRPr lang="ko-KR" altLang="en-US" sz="800" b="1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10100893" y="4728776"/>
            <a:ext cx="1502464" cy="217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/>
              <a:t>썸네일</a:t>
            </a:r>
            <a:r>
              <a:rPr lang="ko-KR" altLang="en-US" sz="800" dirty="0" smtClean="0"/>
              <a:t> 이미지</a:t>
            </a:r>
            <a:endParaRPr lang="ko-KR" altLang="en-US" sz="800" dirty="0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92123" y="4992212"/>
            <a:ext cx="187995" cy="19370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11528" y="4991598"/>
            <a:ext cx="277323" cy="219075"/>
          </a:xfrm>
          <a:prstGeom prst="rect">
            <a:avLst/>
          </a:prstGeom>
        </p:spPr>
      </p:pic>
      <p:sp>
        <p:nvSpPr>
          <p:cNvPr id="166" name="타원 165"/>
          <p:cNvSpPr/>
          <p:nvPr/>
        </p:nvSpPr>
        <p:spPr>
          <a:xfrm>
            <a:off x="11298031" y="4928195"/>
            <a:ext cx="435615" cy="28349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30</a:t>
            </a:r>
            <a:endParaRPr lang="ko-KR" altLang="en-US" sz="800" b="1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25"/>
          <a:srcRect r="45924" b="14153"/>
          <a:stretch/>
        </p:blipFill>
        <p:spPr>
          <a:xfrm>
            <a:off x="11109686" y="4976193"/>
            <a:ext cx="264935" cy="179894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6724022" y="3977161"/>
            <a:ext cx="5009624" cy="161955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/>
          <p:cNvCxnSpPr>
            <a:stCxn id="168" idx="1"/>
          </p:cNvCxnSpPr>
          <p:nvPr/>
        </p:nvCxnSpPr>
        <p:spPr>
          <a:xfrm flipH="1">
            <a:off x="6418849" y="4786940"/>
            <a:ext cx="305173" cy="80977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5640438" y="5613132"/>
            <a:ext cx="1233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About-me.html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956209" y="2231932"/>
            <a:ext cx="4565093" cy="154071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2" name="직선 화살표 연결선 171"/>
          <p:cNvCxnSpPr>
            <a:stCxn id="171" idx="1"/>
          </p:cNvCxnSpPr>
          <p:nvPr/>
        </p:nvCxnSpPr>
        <p:spPr>
          <a:xfrm flipH="1">
            <a:off x="6472492" y="3002291"/>
            <a:ext cx="483717" cy="60927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5898363" y="3523018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About.html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68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1" y="722878"/>
            <a:ext cx="7890480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5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63104" y="1488617"/>
              <a:ext cx="1261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85922" y="1313913"/>
              <a:ext cx="83182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358763" y="1442400"/>
              <a:ext cx="5629416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23098" y="1480988"/>
              <a:ext cx="79156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02096" y="1466318"/>
              <a:ext cx="542025" cy="127924"/>
              <a:chOff x="702096" y="1466318"/>
              <a:chExt cx="54202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2096" y="1485683"/>
                <a:ext cx="128797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906027" y="1485683"/>
                <a:ext cx="128798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09957" y="1466318"/>
                <a:ext cx="134164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5" name="Modal Dialog Overlay"/>
          <p:cNvSpPr>
            <a:spLocks/>
          </p:cNvSpPr>
          <p:nvPr/>
        </p:nvSpPr>
        <p:spPr bwMode="auto">
          <a:xfrm>
            <a:off x="2300341" y="1728336"/>
            <a:ext cx="3711389" cy="4398976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420" y="326869"/>
            <a:ext cx="678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 이용안내</a:t>
            </a:r>
            <a:r>
              <a:rPr lang="en-US" altLang="ko-KR" b="1" dirty="0" smtClean="0"/>
              <a:t>(1)  - </a:t>
            </a:r>
            <a:r>
              <a:rPr lang="ko-KR" altLang="en-US" b="1" dirty="0" smtClean="0"/>
              <a:t>디자이너 담당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개발담당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7" y="1531781"/>
            <a:ext cx="3437878" cy="32535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98" y="4837536"/>
            <a:ext cx="3437877" cy="134713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041319" y="326870"/>
            <a:ext cx="5533504" cy="162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502211" y="431495"/>
            <a:ext cx="22248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/>
              <a:t>새로 구성해야 하는 페이지는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Mainpage</a:t>
            </a:r>
            <a:r>
              <a:rPr lang="ko-KR" altLang="en-US" sz="1000" b="1" dirty="0" smtClean="0"/>
              <a:t>에서 </a:t>
            </a:r>
            <a:r>
              <a:rPr lang="ko-KR" altLang="en-US" sz="1000" b="1" dirty="0" err="1" smtClean="0"/>
              <a:t>라우팅</a:t>
            </a:r>
            <a:r>
              <a:rPr lang="ko-KR" altLang="en-US" sz="1000" b="1" dirty="0" smtClean="0"/>
              <a:t> 설정</a:t>
            </a:r>
            <a:endParaRPr lang="en-US" altLang="ko-KR" sz="1000" b="1" dirty="0"/>
          </a:p>
          <a:p>
            <a:r>
              <a:rPr lang="ko-KR" altLang="en-US" sz="1000" b="1" dirty="0" smtClean="0"/>
              <a:t>홈페이지 카테고리에 위치하고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기본적으로 디자인은 </a:t>
            </a:r>
            <a:r>
              <a:rPr lang="en-US" altLang="ko-KR" sz="1000" b="1" dirty="0" smtClean="0"/>
              <a:t>cs6</a:t>
            </a:r>
            <a:r>
              <a:rPr lang="ko-KR" altLang="en-US" sz="1000" b="1" dirty="0" smtClean="0"/>
              <a:t>로 제작하니 초기에는 공백페이지 생성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8716234" y="2918449"/>
            <a:ext cx="2224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u="sng" dirty="0" smtClean="0"/>
              <a:t>나중에 </a:t>
            </a:r>
            <a:r>
              <a:rPr lang="en-US" altLang="ko-KR" sz="1000" b="1" u="sng" dirty="0" smtClean="0"/>
              <a:t>cozyhouzz </a:t>
            </a:r>
            <a:r>
              <a:rPr lang="ko-KR" altLang="en-US" sz="1000" b="1" u="sng" dirty="0" smtClean="0"/>
              <a:t>컨셉 설정하게 된다면 그때 페이지 레이아웃 조정</a:t>
            </a:r>
            <a:endParaRPr lang="en-US" altLang="ko-KR" sz="1000" b="1" u="sng" dirty="0" smtClean="0"/>
          </a:p>
          <a:p>
            <a:r>
              <a:rPr lang="en-US" altLang="ko-KR" sz="1000" b="1" u="sng" dirty="0" smtClean="0"/>
              <a:t>Services.html </a:t>
            </a:r>
            <a:r>
              <a:rPr lang="ko-KR" altLang="en-US" sz="1000" b="1" u="sng" dirty="0" smtClean="0"/>
              <a:t>참조</a:t>
            </a:r>
            <a:endParaRPr lang="en-US" altLang="ko-KR" sz="1000" b="1" u="sng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2335" y="6184669"/>
            <a:ext cx="7679108" cy="32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9332" y="1395810"/>
            <a:ext cx="7652111" cy="247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"/>
          <p:cNvSpPr/>
          <p:nvPr/>
        </p:nvSpPr>
        <p:spPr>
          <a:xfrm>
            <a:off x="4609263" y="4053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03757" y="892854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cozyhouzz web/app</a:t>
            </a:r>
          </a:p>
          <a:p>
            <a:r>
              <a:rPr lang="en-US" altLang="ko-KR" sz="1600" b="1" dirty="0" smtClean="0"/>
              <a:t> &lt;</a:t>
            </a:r>
            <a:r>
              <a:rPr lang="ko-KR" altLang="en-US" sz="1600" b="1" dirty="0" smtClean="0"/>
              <a:t>일반회원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사업자 회원 공용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cxnSp>
        <p:nvCxnSpPr>
          <p:cNvPr id="39" name="Line"/>
          <p:cNvCxnSpPr>
            <a:cxnSpLocks/>
          </p:cNvCxnSpPr>
          <p:nvPr/>
        </p:nvCxnSpPr>
        <p:spPr bwMode="auto">
          <a:xfrm flipH="1">
            <a:off x="6024128" y="2168433"/>
            <a:ext cx="16004" cy="113647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e"/>
          <p:cNvCxnSpPr>
            <a:cxnSpLocks/>
          </p:cNvCxnSpPr>
          <p:nvPr/>
        </p:nvCxnSpPr>
        <p:spPr bwMode="auto">
          <a:xfrm>
            <a:off x="3526971" y="3304903"/>
            <a:ext cx="4990012" cy="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Line"/>
          <p:cNvCxnSpPr>
            <a:cxnSpLocks/>
          </p:cNvCxnSpPr>
          <p:nvPr/>
        </p:nvCxnSpPr>
        <p:spPr bwMode="auto">
          <a:xfrm>
            <a:off x="3526048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Line"/>
          <p:cNvCxnSpPr>
            <a:cxnSpLocks/>
          </p:cNvCxnSpPr>
          <p:nvPr/>
        </p:nvCxnSpPr>
        <p:spPr bwMode="auto">
          <a:xfrm>
            <a:off x="8516060" y="3304903"/>
            <a:ext cx="923" cy="79683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"/>
          <p:cNvSpPr/>
          <p:nvPr/>
        </p:nvSpPr>
        <p:spPr>
          <a:xfrm>
            <a:off x="2094201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Oval"/>
          <p:cNvSpPr/>
          <p:nvPr/>
        </p:nvSpPr>
        <p:spPr>
          <a:xfrm>
            <a:off x="6992773" y="4101737"/>
            <a:ext cx="3046574" cy="183371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53548" y="4726207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  </a:t>
            </a:r>
            <a:r>
              <a:rPr lang="ko-KR" altLang="en-US" sz="1600" b="1" dirty="0" smtClean="0"/>
              <a:t>사업자용</a:t>
            </a:r>
            <a:r>
              <a:rPr lang="en-US" altLang="ko-KR" sz="1600" b="1" dirty="0" smtClean="0"/>
              <a:t>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사업자들을 위한 공간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962796" y="4726206"/>
            <a:ext cx="4013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   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studio page </a:t>
            </a:r>
          </a:p>
          <a:p>
            <a:r>
              <a:rPr lang="en-US" altLang="ko-KR" sz="1600" b="1" dirty="0" smtClean="0"/>
              <a:t>      &lt;</a:t>
            </a:r>
            <a:r>
              <a:rPr lang="ko-KR" altLang="en-US" sz="1600" b="1" dirty="0" smtClean="0"/>
              <a:t>컨텐츠 생산 유통관리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53" name="Modal Dialog Overlay"/>
          <p:cNvSpPr>
            <a:spLocks/>
          </p:cNvSpPr>
          <p:nvPr/>
        </p:nvSpPr>
        <p:spPr bwMode="auto">
          <a:xfrm>
            <a:off x="4609263" y="3035886"/>
            <a:ext cx="2824505" cy="538035"/>
          </a:xfrm>
          <a:prstGeom prst="rect">
            <a:avLst/>
          </a:prstGeom>
          <a:solidFill>
            <a:srgbClr val="808080">
              <a:alpha val="60000"/>
            </a:srgbClr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1753" y="3063538"/>
            <a:ext cx="154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    아늑한 집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플랫폼 구성도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933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 컨설팅 정보 목록 조회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8" y="862384"/>
            <a:ext cx="10099435" cy="46492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41323" y="2579077"/>
            <a:ext cx="1078523" cy="225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57" y="4943475"/>
            <a:ext cx="1685925" cy="19145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96447" y="5355973"/>
            <a:ext cx="8164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r>
              <a:rPr lang="ko-KR" altLang="en-US" b="1" dirty="0" smtClean="0"/>
              <a:t>접수 현황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consult_status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5945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컨설팅 정보 입력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776475" y="419196"/>
            <a:ext cx="5093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아직 정해지지 않았기 때문에</a:t>
            </a:r>
            <a:r>
              <a:rPr lang="en-US" altLang="ko-KR" b="1" dirty="0"/>
              <a:t> </a:t>
            </a:r>
            <a:r>
              <a:rPr lang="ko-KR" altLang="en-US" b="1" dirty="0" smtClean="0"/>
              <a:t>일단 </a:t>
            </a:r>
            <a:r>
              <a:rPr lang="en-US" altLang="ko-KR" b="1" dirty="0" smtClean="0"/>
              <a:t>text</a:t>
            </a:r>
            <a:r>
              <a:rPr lang="ko-KR" altLang="en-US" b="1" dirty="0" smtClean="0"/>
              <a:t>만 입력한다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05355" y="5660565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 완료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344957" y="5671457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3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19" y="331097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내 컨설팅 정보 수정</a:t>
            </a:r>
            <a:r>
              <a:rPr lang="en-US" altLang="ko-KR" b="1" dirty="0" smtClean="0"/>
              <a:t>(Web)(2)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144592" y="5698721"/>
            <a:ext cx="1401848" cy="2651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 완료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684194" y="5709613"/>
            <a:ext cx="855785" cy="26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6838" y="2375575"/>
            <a:ext cx="2447925" cy="57816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6475" y="419196"/>
            <a:ext cx="509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취소시</a:t>
            </a:r>
            <a:r>
              <a:rPr lang="ko-KR" altLang="en-US" b="1" dirty="0" smtClean="0"/>
              <a:t> 입력 정보가 삭제된다는 안내표시</a:t>
            </a:r>
            <a:r>
              <a:rPr lang="en-US" altLang="ko-KR" b="1" dirty="0" smtClean="0"/>
              <a:t>(alert)</a:t>
            </a:r>
            <a:r>
              <a:rPr lang="ko-KR" altLang="en-US" b="1" dirty="0" smtClean="0"/>
              <a:t>를 한다</a:t>
            </a:r>
            <a:r>
              <a:rPr lang="en-US" altLang="ko-KR" b="1" dirty="0" smtClean="0"/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1310" y="1813994"/>
            <a:ext cx="4461572" cy="3594668"/>
            <a:chOff x="1141310" y="1813994"/>
            <a:chExt cx="4461572" cy="35946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10" y="1813994"/>
              <a:ext cx="4461572" cy="3594668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3418317" y="3200400"/>
              <a:ext cx="1819298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9291" y="361132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상담 내용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(content)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9155" y="3927538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39155" y="4433184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79291" y="4855485"/>
              <a:ext cx="3758324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358453" y="2789472"/>
              <a:ext cx="1764532" cy="410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420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컨설팅 정보 상세보기</a:t>
            </a:r>
            <a:r>
              <a:rPr lang="en-US" altLang="ko-KR" b="1" dirty="0" smtClean="0"/>
              <a:t> (2)</a:t>
            </a:r>
            <a:endParaRPr lang="ko-KR" altLang="en-US" b="1" dirty="0"/>
          </a:p>
        </p:txBody>
      </p:sp>
      <p:grpSp>
        <p:nvGrpSpPr>
          <p:cNvPr id="3" name="Browser"/>
          <p:cNvGrpSpPr/>
          <p:nvPr>
            <p:custDataLst>
              <p:tags r:id="rId1"/>
            </p:custDataLst>
          </p:nvPr>
        </p:nvGrpSpPr>
        <p:grpSpPr>
          <a:xfrm>
            <a:off x="453420" y="722878"/>
            <a:ext cx="5929795" cy="5887480"/>
            <a:chOff x="595684" y="1261241"/>
            <a:chExt cx="6668461" cy="4352545"/>
          </a:xfrm>
        </p:grpSpPr>
        <p:sp>
          <p:nvSpPr>
            <p:cNvPr id="4" name="Window Body"/>
            <p:cNvSpPr/>
            <p:nvPr>
              <p:custDataLst>
                <p:tags r:id="rId2"/>
              </p:custDataLst>
            </p:nvPr>
          </p:nvSpPr>
          <p:spPr>
            <a:xfrm>
              <a:off x="595684" y="1656751"/>
              <a:ext cx="6668461" cy="395703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itle Bar"/>
            <p:cNvSpPr/>
            <p:nvPr>
              <p:custDataLst>
                <p:tags r:id="rId3"/>
              </p:custDataLst>
            </p:nvPr>
          </p:nvSpPr>
          <p:spPr>
            <a:xfrm>
              <a:off x="595684" y="1261241"/>
              <a:ext cx="6668460" cy="39705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title;</a:t>
              </a:r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Menu Button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996630" y="1488617"/>
              <a:ext cx="167814" cy="83327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Close Button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026993" y="1313913"/>
              <a:ext cx="110686" cy="70417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Address Box"/>
            <p:cNvSpPr/>
            <p:nvPr>
              <p:custDataLst>
                <p:tags r:id="rId6"/>
              </p:custDataLst>
            </p:nvPr>
          </p:nvSpPr>
          <p:spPr>
            <a:xfrm>
              <a:off x="1611075" y="1442400"/>
              <a:ext cx="5285854" cy="17576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www.cozyhouzz.co.kr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Document Icon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696682" y="1480988"/>
              <a:ext cx="105329" cy="9858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" name="Navigation Buttons"/>
            <p:cNvGrpSpPr/>
            <p:nvPr/>
          </p:nvGrpSpPr>
          <p:grpSpPr>
            <a:xfrm>
              <a:off x="737281" y="1466318"/>
              <a:ext cx="721245" cy="127924"/>
              <a:chOff x="737281" y="1466318"/>
              <a:chExt cx="721245" cy="127924"/>
            </a:xfrm>
          </p:grpSpPr>
          <p:sp>
            <p:nvSpPr>
              <p:cNvPr id="11" name="Back Button"/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7281" y="1485683"/>
                <a:ext cx="171383" cy="8919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Forward Button"/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642" y="1485683"/>
                <a:ext cx="171385" cy="89195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load Button"/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80001" y="1466318"/>
                <a:ext cx="178525" cy="127924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" name="모서리가 둥근 직사각형 15"/>
          <p:cNvSpPr/>
          <p:nvPr/>
        </p:nvSpPr>
        <p:spPr>
          <a:xfrm>
            <a:off x="579332" y="1395810"/>
            <a:ext cx="5566001" cy="28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35" y="6184670"/>
            <a:ext cx="5619997" cy="29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61935" y="2098431"/>
            <a:ext cx="4647203" cy="3610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???????????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76475" y="419196"/>
            <a:ext cx="5093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채팅방식으로 </a:t>
            </a:r>
            <a:r>
              <a:rPr lang="ko-KR" altLang="en-US" b="1" dirty="0" err="1" smtClean="0"/>
              <a:t>바꾸는게</a:t>
            </a:r>
            <a:r>
              <a:rPr lang="ko-KR" altLang="en-US" b="1" dirty="0" smtClean="0"/>
              <a:t> 어떨까</a:t>
            </a:r>
            <a:r>
              <a:rPr lang="en-US" altLang="ko-KR" b="1" dirty="0" smtClean="0"/>
              <a:t>???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알리바바같이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컨설팅이란게</a:t>
            </a:r>
            <a:r>
              <a:rPr lang="ko-KR" altLang="en-US" b="1" dirty="0" smtClean="0"/>
              <a:t> 그냥 </a:t>
            </a:r>
            <a:r>
              <a:rPr lang="en-US" altLang="ko-KR" b="1" dirty="0" err="1" smtClean="0"/>
              <a:t>cozyhouzz</a:t>
            </a:r>
            <a:r>
              <a:rPr lang="ko-KR" altLang="en-US" b="1" dirty="0" smtClean="0"/>
              <a:t>라는 </a:t>
            </a:r>
            <a:r>
              <a:rPr lang="en-US" altLang="ko-KR" b="1" dirty="0" smtClean="0"/>
              <a:t>ID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1:1 </a:t>
            </a:r>
            <a:r>
              <a:rPr lang="ko-KR" altLang="en-US" b="1" dirty="0" smtClean="0"/>
              <a:t>상담을 하는 기능이라고 생각하면 쉬울 것 같기도 하다</a:t>
            </a:r>
            <a:r>
              <a:rPr lang="en-US" altLang="ko-KR" b="1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819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9138" y="479368"/>
            <a:ext cx="3533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cozy (2017)</a:t>
            </a:r>
          </a:p>
          <a:p>
            <a:r>
              <a:rPr lang="en-US" altLang="ko-KR" dirty="0" smtClean="0"/>
              <a:t>-20~30</a:t>
            </a:r>
            <a:r>
              <a:rPr lang="ko-KR" altLang="en-US" dirty="0" smtClean="0"/>
              <a:t>대를 위한 </a:t>
            </a:r>
            <a:r>
              <a:rPr lang="en-US" altLang="ko-KR" dirty="0" smtClean="0"/>
              <a:t>care service</a:t>
            </a:r>
          </a:p>
          <a:p>
            <a:r>
              <a:rPr lang="en-US" altLang="ko-KR" dirty="0" smtClean="0"/>
              <a:t>-interior </a:t>
            </a:r>
            <a:r>
              <a:rPr lang="ko-KR" altLang="en-US" dirty="0" smtClean="0"/>
              <a:t>중심 </a:t>
            </a:r>
            <a:r>
              <a:rPr lang="en-US" altLang="ko-KR" dirty="0" smtClean="0"/>
              <a:t>contents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237173" y="2059619"/>
            <a:ext cx="7226423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921406" y="1748953"/>
            <a:ext cx="0" cy="31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237173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921406" y="2068497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63596" y="2059619"/>
            <a:ext cx="0" cy="19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71853" y="3977196"/>
            <a:ext cx="2796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v2 </a:t>
            </a: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방 정보 중계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cs </a:t>
            </a:r>
            <a:r>
              <a:rPr lang="ko-KR" altLang="en-US" dirty="0" smtClean="0"/>
              <a:t>정보누적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정부과제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23173" y="4058574"/>
            <a:ext cx="298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v3 = </a:t>
            </a:r>
            <a:r>
              <a:rPr lang="ko-KR" altLang="en-US" dirty="0" smtClean="0"/>
              <a:t>아늑한 집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Interior </a:t>
            </a:r>
            <a:r>
              <a:rPr lang="ko-KR" altLang="en-US" dirty="0" smtClean="0"/>
              <a:t>기반 플랫폼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수익모델 창출</a:t>
            </a:r>
            <a:r>
              <a:rPr lang="en-US" altLang="ko-KR" dirty="0" smtClean="0"/>
              <a:t>(o2o</a:t>
            </a:r>
            <a:r>
              <a:rPr lang="ko-KR" altLang="en-US" dirty="0" smtClean="0"/>
              <a:t>거래</a:t>
            </a:r>
            <a:r>
              <a:rPr lang="en-US" altLang="ko-KR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65363" y="3977196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Cozy landing page</a:t>
            </a:r>
          </a:p>
          <a:p>
            <a:r>
              <a:rPr lang="en-US" altLang="ko-KR" dirty="0" smtClean="0"/>
              <a:t>-ex) </a:t>
            </a:r>
            <a:r>
              <a:rPr lang="en-US" altLang="ko-KR" dirty="0">
                <a:solidFill>
                  <a:srgbClr val="FF0000"/>
                </a:solidFill>
              </a:rPr>
              <a:t>Studio(content</a:t>
            </a:r>
            <a:r>
              <a:rPr lang="en-US" altLang="ko-KR" dirty="0" smtClean="0">
                <a:solidFill>
                  <a:srgbClr val="FF0000"/>
                </a:solidFill>
              </a:rPr>
              <a:t>) v4</a:t>
            </a:r>
          </a:p>
          <a:p>
            <a:r>
              <a:rPr lang="en-US" altLang="ko-KR" dirty="0" smtClean="0"/>
              <a:t>-ex) </a:t>
            </a:r>
            <a:r>
              <a:rPr lang="ko-KR" altLang="en-US" dirty="0" smtClean="0"/>
              <a:t>중개거래전문 </a:t>
            </a:r>
            <a:r>
              <a:rPr lang="en-US" altLang="ko-KR" dirty="0" smtClean="0"/>
              <a:t>v5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1988" y="4731798"/>
            <a:ext cx="1180730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231777" y="5415379"/>
            <a:ext cx="2736542" cy="239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68319" y="5743852"/>
            <a:ext cx="3994950" cy="248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4~8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963269" y="6085642"/>
            <a:ext cx="2898560" cy="24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9~12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31" name="아래로 구부러진 화살표 30"/>
          <p:cNvSpPr/>
          <p:nvPr/>
        </p:nvSpPr>
        <p:spPr>
          <a:xfrm>
            <a:off x="2237173" y="2823099"/>
            <a:ext cx="7226423" cy="103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7" idx="1"/>
          </p:cNvCxnSpPr>
          <p:nvPr/>
        </p:nvCxnSpPr>
        <p:spPr>
          <a:xfrm flipH="1">
            <a:off x="6205491" y="4438861"/>
            <a:ext cx="1859872" cy="7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 rot="16200000">
            <a:off x="10362460" y="4645239"/>
            <a:ext cx="1740024" cy="1629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1" y="326870"/>
            <a:ext cx="1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아늑한 집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852815" y="1466626"/>
            <a:ext cx="10356471" cy="4105328"/>
            <a:chOff x="453421" y="1277440"/>
            <a:chExt cx="10356471" cy="4105328"/>
          </a:xfrm>
        </p:grpSpPr>
        <p:grpSp>
          <p:nvGrpSpPr>
            <p:cNvPr id="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453421" y="1277440"/>
              <a:ext cx="2521008" cy="4105328"/>
              <a:chOff x="595686" y="1261242"/>
              <a:chExt cx="1828800" cy="2136496"/>
            </a:xfrm>
          </p:grpSpPr>
          <p:sp>
            <p:nvSpPr>
              <p:cNvPr id="6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1261242"/>
                <a:ext cx="1828800" cy="123727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일반회원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14237" y="1312365"/>
                <a:ext cx="52975" cy="21480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Panel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1384969"/>
                <a:ext cx="1828800" cy="201276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Section"/>
            <p:cNvSpPr/>
            <p:nvPr>
              <p:custDataLst>
                <p:tags r:id="rId2"/>
              </p:custDataLst>
            </p:nvPr>
          </p:nvSpPr>
          <p:spPr>
            <a:xfrm>
              <a:off x="3065242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부동산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hevr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434271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anel"/>
            <p:cNvSpPr/>
            <p:nvPr>
              <p:custDataLst>
                <p:tags r:id="rId4"/>
              </p:custDataLst>
            </p:nvPr>
          </p:nvSpPr>
          <p:spPr>
            <a:xfrm>
              <a:off x="3065242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ction"/>
            <p:cNvSpPr/>
            <p:nvPr>
              <p:custDataLst>
                <p:tags r:id="rId5"/>
              </p:custDataLst>
            </p:nvPr>
          </p:nvSpPr>
          <p:spPr>
            <a:xfrm>
              <a:off x="5677063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인테리어 사업자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8046092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Panel"/>
            <p:cNvSpPr/>
            <p:nvPr>
              <p:custDataLst>
                <p:tags r:id="rId7"/>
              </p:custDataLst>
            </p:nvPr>
          </p:nvSpPr>
          <p:spPr>
            <a:xfrm>
              <a:off x="5677063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Section"/>
            <p:cNvSpPr/>
            <p:nvPr>
              <p:custDataLst>
                <p:tags r:id="rId8"/>
              </p:custDataLst>
            </p:nvPr>
          </p:nvSpPr>
          <p:spPr>
            <a:xfrm>
              <a:off x="8288884" y="1277440"/>
              <a:ext cx="2521008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공인중개사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10657913" y="1375674"/>
              <a:ext cx="73026" cy="4127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Panel"/>
            <p:cNvSpPr/>
            <p:nvPr>
              <p:custDataLst>
                <p:tags r:id="rId10"/>
              </p:custDataLst>
            </p:nvPr>
          </p:nvSpPr>
          <p:spPr>
            <a:xfrm>
              <a:off x="8288884" y="1515184"/>
              <a:ext cx="2521008" cy="38675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910898"/>
            <a:ext cx="468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주소 </a:t>
            </a:r>
            <a:r>
              <a:rPr lang="en-US" altLang="ko-KR" dirty="0" smtClean="0"/>
              <a:t>: 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://www.cozyhouzz.co.kr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41053" y="326870"/>
            <a:ext cx="55393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b="1" dirty="0" smtClean="0"/>
              <a:t>개발 우선 순위 지정 </a:t>
            </a:r>
            <a:r>
              <a:rPr lang="en-US" altLang="ko-KR" b="1" dirty="0" smtClean="0"/>
              <a:t>- (1), </a:t>
            </a:r>
            <a:r>
              <a:rPr lang="en-US" altLang="ko-KR" b="1" dirty="0"/>
              <a:t>(</a:t>
            </a:r>
            <a:r>
              <a:rPr lang="en-US" altLang="ko-KR" b="1" dirty="0" smtClean="0"/>
              <a:t>2), (3)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07085"/>
              </p:ext>
            </p:extLst>
          </p:nvPr>
        </p:nvGraphicFramePr>
        <p:xfrm>
          <a:off x="462212" y="1494926"/>
          <a:ext cx="10918802" cy="46430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9717"/>
                <a:gridCol w="8719085"/>
              </a:tblGrid>
              <a:tr h="2840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상세 기능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공통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로그인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로그아웃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err="1" smtClean="0"/>
                        <a:t>이메일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비밀번호 찾기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회원가입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 탈퇴</a:t>
                      </a:r>
                      <a:r>
                        <a:rPr lang="en-US" altLang="ko-KR" sz="1400" baseline="0" dirty="0" smtClean="0"/>
                        <a:t>(2)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이미지 업로드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이미지 편집</a:t>
                      </a:r>
                      <a:r>
                        <a:rPr lang="en-US" altLang="ko-KR" sz="1400" baseline="0" dirty="0" smtClean="0"/>
                        <a:t>(3, </a:t>
                      </a:r>
                      <a:r>
                        <a:rPr lang="ko-KR" altLang="en-US" sz="1400" baseline="0" dirty="0" smtClean="0"/>
                        <a:t>밝기조절</a:t>
                      </a:r>
                      <a:r>
                        <a:rPr lang="en-US" altLang="ko-KR" sz="1400" baseline="0" dirty="0" smtClean="0"/>
                        <a:t>, HDR), </a:t>
                      </a:r>
                      <a:r>
                        <a:rPr lang="ko-KR" altLang="en-US" sz="1400" baseline="0" dirty="0" smtClean="0"/>
                        <a:t>주소 검색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공유하기</a:t>
                      </a:r>
                      <a:r>
                        <a:rPr lang="en-US" altLang="ko-KR" sz="1400" baseline="0" dirty="0" smtClean="0"/>
                        <a:t>(2)(</a:t>
                      </a:r>
                      <a:r>
                        <a:rPr lang="ko-KR" altLang="en-US" sz="1400" baseline="0" dirty="0" err="1" smtClean="0"/>
                        <a:t>카카오톡</a:t>
                      </a:r>
                      <a:r>
                        <a:rPr lang="en-US" altLang="ko-KR" sz="1400" baseline="0" dirty="0" smtClean="0"/>
                        <a:t>, Facebook, </a:t>
                      </a:r>
                      <a:r>
                        <a:rPr lang="ko-KR" altLang="en-US" sz="1400" baseline="0" dirty="0" err="1" smtClean="0"/>
                        <a:t>인스타그램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라인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밴드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네이버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회원정보 수정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회원정보</a:t>
                      </a:r>
                      <a:r>
                        <a:rPr lang="ko-KR" altLang="en-US" sz="1400" dirty="0" smtClean="0"/>
                        <a:t> 상세보기</a:t>
                      </a:r>
                      <a:r>
                        <a:rPr lang="en-US" altLang="ko-KR" sz="1400" dirty="0" smtClean="0"/>
                        <a:t>(1)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사업주 회원 정보 목록 조회</a:t>
                      </a:r>
                      <a:r>
                        <a:rPr lang="en-US" altLang="ko-KR" sz="1400" baseline="0" dirty="0" smtClean="0"/>
                        <a:t>(1),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내정보관리</a:t>
                      </a:r>
                      <a:r>
                        <a:rPr lang="en-US" altLang="ko-KR" sz="1400" dirty="0" smtClean="0"/>
                        <a:t>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문의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게시물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찜한</a:t>
                      </a:r>
                      <a:r>
                        <a:rPr lang="ko-KR" altLang="en-US" sz="1400" dirty="0" smtClean="0"/>
                        <a:t> 게시물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찜 게시물 삭제하기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회원 좋아요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답변 보기</a:t>
                      </a:r>
                      <a:r>
                        <a:rPr lang="en-US" altLang="ko-KR" sz="1400" dirty="0" smtClean="0"/>
                        <a:t>, 1:1 </a:t>
                      </a:r>
                      <a:r>
                        <a:rPr lang="ko-KR" altLang="en-US" sz="1400" dirty="0" smtClean="0"/>
                        <a:t>상담하기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최근 본 게시물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최근 본 게시물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게시물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aseline="0" dirty="0" smtClean="0"/>
                        <a:t>게시물 목록 조회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상세보기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등록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게시물 수정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게시물 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</a:t>
                      </a:r>
                      <a:r>
                        <a:rPr lang="ko-KR" altLang="en-US" sz="1400" baseline="0" dirty="0" err="1" smtClean="0"/>
                        <a:t>비공감</a:t>
                      </a:r>
                      <a:r>
                        <a:rPr lang="en-US" altLang="ko-KR" sz="1400" baseline="0" dirty="0" smtClean="0"/>
                        <a:t>(2), </a:t>
                      </a:r>
                      <a:r>
                        <a:rPr lang="ko-KR" altLang="en-US" sz="1400" baseline="0" dirty="0" smtClean="0"/>
                        <a:t>게시물 재등록</a:t>
                      </a:r>
                      <a:r>
                        <a:rPr lang="en-US" altLang="ko-KR" sz="1400" baseline="0" dirty="0" smtClean="0"/>
                        <a:t>(2)  </a:t>
                      </a:r>
                      <a:r>
                        <a:rPr lang="ko-KR" altLang="en-US" sz="1400" dirty="0" err="1" smtClean="0"/>
                        <a:t>댓글보기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댓글입력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댓글</a:t>
                      </a:r>
                      <a:r>
                        <a:rPr lang="ko-KR" altLang="en-US" sz="1400" dirty="0" smtClean="0"/>
                        <a:t> 삭제</a:t>
                      </a:r>
                      <a:r>
                        <a:rPr lang="en-US" altLang="ko-KR" sz="1400" dirty="0" smtClean="0"/>
                        <a:t>(2)</a:t>
                      </a:r>
                    </a:p>
                  </a:txBody>
                  <a:tcPr/>
                </a:tc>
              </a:tr>
              <a:tr h="6501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방정보관리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방 정보 등록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목록 조회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방 정보 상세보기</a:t>
                      </a:r>
                      <a:r>
                        <a:rPr lang="en-US" altLang="ko-KR" sz="1400" dirty="0" smtClean="0"/>
                        <a:t>(1), </a:t>
                      </a:r>
                      <a:r>
                        <a:rPr lang="ko-KR" altLang="en-US" sz="1400" dirty="0" smtClean="0"/>
                        <a:t>방 정보 수정</a:t>
                      </a:r>
                      <a:r>
                        <a:rPr lang="en-US" altLang="ko-KR" sz="1400" dirty="0" smtClean="0"/>
                        <a:t>(1)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방 정보 </a:t>
                      </a:r>
                      <a:r>
                        <a:rPr lang="ko-KR" altLang="en-US" sz="1400" dirty="0" err="1" smtClean="0"/>
                        <a:t>조건별</a:t>
                      </a:r>
                      <a:r>
                        <a:rPr lang="ko-KR" altLang="en-US" sz="1400" dirty="0" smtClean="0"/>
                        <a:t> 검색</a:t>
                      </a:r>
                      <a:r>
                        <a:rPr lang="en-US" altLang="ko-KR" sz="1400" dirty="0" smtClean="0"/>
                        <a:t>(2), </a:t>
                      </a:r>
                      <a:r>
                        <a:rPr lang="ko-KR" altLang="en-US" sz="1400" dirty="0" err="1" smtClean="0"/>
                        <a:t>전화걸기</a:t>
                      </a:r>
                      <a:r>
                        <a:rPr lang="en-US" altLang="ko-KR" sz="1400" dirty="0" smtClean="0"/>
                        <a:t>(1),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문자보내기</a:t>
                      </a:r>
                      <a:r>
                        <a:rPr lang="en-US" altLang="ko-KR" sz="1400" baseline="0" dirty="0" smtClean="0"/>
                        <a:t>(1), 1:1 </a:t>
                      </a:r>
                      <a:r>
                        <a:rPr lang="ko-KR" altLang="en-US" sz="1400" baseline="0" dirty="0" smtClean="0"/>
                        <a:t>상담하기</a:t>
                      </a:r>
                      <a:r>
                        <a:rPr lang="en-US" altLang="ko-KR" sz="1400" baseline="0" dirty="0" smtClean="0"/>
                        <a:t>(1), </a:t>
                      </a:r>
                      <a:r>
                        <a:rPr lang="ko-KR" altLang="en-US" sz="1400" baseline="0" dirty="0" smtClean="0"/>
                        <a:t>방 정보 공유하기</a:t>
                      </a:r>
                      <a:r>
                        <a:rPr lang="en-US" altLang="ko-KR" sz="1400" baseline="0" dirty="0" smtClean="0"/>
                        <a:t>(2)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컨설팅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컨설팅 정보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상세보기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삭제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 컨설팅 정보 검색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관리자 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전체 컨설팅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전체 컨설팅 정보 검색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컨설팅 정보 삭제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업체 정보 관리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업체 정보 목록 조회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업체 정보 상세 보기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회원 정보 상세보기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/>
                </a:tc>
              </a:tr>
              <a:tr h="280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(2)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이용 설명서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서비스 소개</a:t>
                      </a:r>
                      <a:r>
                        <a:rPr lang="en-US" altLang="ko-KR" sz="1400" dirty="0" smtClean="0"/>
                        <a:t>), </a:t>
                      </a:r>
                      <a:r>
                        <a:rPr lang="ko-KR" altLang="en-US" sz="1400" dirty="0" smtClean="0"/>
                        <a:t>상품 소개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자주하는 질문</a:t>
                      </a:r>
                      <a:r>
                        <a:rPr lang="en-US" altLang="ko-KR" sz="1400" dirty="0" smtClean="0"/>
                        <a:t>, Q&amp;A, </a:t>
                      </a:r>
                      <a:r>
                        <a:rPr lang="ko-KR" altLang="en-US" sz="1400" dirty="0" err="1" smtClean="0"/>
                        <a:t>정보취급방침등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ver2.1 - </a:t>
            </a:r>
            <a:r>
              <a:rPr lang="ko-KR" altLang="en-US" b="1" dirty="0" smtClean="0"/>
              <a:t>개발참고사항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972128" y="326870"/>
            <a:ext cx="553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참고사항 </a:t>
            </a:r>
            <a:r>
              <a:rPr lang="en-US" altLang="ko-KR" b="1" dirty="0" smtClean="0"/>
              <a:t>&gt;</a:t>
            </a:r>
          </a:p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err="1"/>
              <a:t>DevStack</a:t>
            </a:r>
            <a:r>
              <a:rPr lang="en-US" altLang="ko-KR" b="1" dirty="0"/>
              <a:t> : node 4.x, express 4, </a:t>
            </a:r>
            <a:r>
              <a:rPr lang="en-US" altLang="ko-KR" b="1" dirty="0" smtClean="0"/>
              <a:t>Firebase</a:t>
            </a:r>
          </a:p>
          <a:p>
            <a:pPr algn="ctr"/>
            <a:r>
              <a:rPr lang="en-US" altLang="ko-KR" b="1" dirty="0" smtClean="0"/>
              <a:t>Canvas-theme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Github</a:t>
            </a:r>
            <a:r>
              <a:rPr lang="en-US" altLang="ko-KR" b="1" dirty="0" smtClean="0"/>
              <a:t> repo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github.com/kincjf/cozyhouzz-web/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/>
              <a:t>* Firebase </a:t>
            </a:r>
            <a:r>
              <a:rPr lang="en-US" altLang="ko-KR" b="1" dirty="0" smtClean="0"/>
              <a:t>Console : </a:t>
            </a:r>
            <a:r>
              <a:rPr lang="en-US" altLang="ko-KR" b="1" u="sng" dirty="0">
                <a:hlinkClick r:id="rId3"/>
              </a:rPr>
              <a:t>https://</a:t>
            </a:r>
            <a:r>
              <a:rPr lang="en-US" altLang="ko-KR" b="1" u="sng" dirty="0" smtClean="0">
                <a:hlinkClick r:id="rId3"/>
              </a:rPr>
              <a:t>console.firebase.google.com/project/cozyhouzz-531c2/overview</a:t>
            </a:r>
            <a:endParaRPr lang="en-US" altLang="ko-KR" b="1" u="sng" dirty="0" smtClean="0"/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서버주소 </a:t>
            </a:r>
            <a:r>
              <a:rPr lang="en-US" altLang="ko-KR" b="1" u="sng" dirty="0" smtClean="0"/>
              <a:t>: api.cozyhouzz.co.kr, cozyhouzz.co.kr</a:t>
            </a:r>
          </a:p>
          <a:p>
            <a:endParaRPr lang="en-US" altLang="ko-KR" b="1" u="sng" dirty="0" smtClean="0"/>
          </a:p>
          <a:p>
            <a:r>
              <a:rPr lang="en-US" altLang="ko-KR" b="1" dirty="0"/>
              <a:t>* </a:t>
            </a:r>
            <a:r>
              <a:rPr lang="ko-KR" altLang="en-US" b="1" u="sng" dirty="0" smtClean="0"/>
              <a:t>기본 </a:t>
            </a:r>
            <a:r>
              <a:rPr lang="en-US" altLang="ko-KR" b="1" u="sng" dirty="0" smtClean="0"/>
              <a:t>Theme </a:t>
            </a:r>
            <a:r>
              <a:rPr lang="en-US" altLang="ko-KR" b="1" u="sng" dirty="0"/>
              <a:t>: Canvas-theme(http://dev.moblab.kr/canvas-theme</a:t>
            </a:r>
            <a:r>
              <a:rPr lang="en-US" altLang="ko-KR" b="1" u="sng" dirty="0" smtClean="0"/>
              <a:t>/)</a:t>
            </a:r>
            <a:endParaRPr lang="en-US" altLang="ko-KR" b="1" u="sng" dirty="0"/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기본적인 테마</a:t>
            </a:r>
            <a:r>
              <a:rPr lang="en-US" altLang="ko-KR" b="1" u="sng" dirty="0" smtClean="0"/>
              <a:t>, UI</a:t>
            </a:r>
            <a:r>
              <a:rPr lang="ko-KR" altLang="en-US" b="1" u="sng" dirty="0" smtClean="0"/>
              <a:t>는 </a:t>
            </a:r>
            <a:r>
              <a:rPr lang="en-US" altLang="ko-KR" b="1" u="sng" dirty="0" smtClean="0"/>
              <a:t>“Cozyhouzz - ver1(</a:t>
            </a:r>
            <a:r>
              <a:rPr lang="en-US" altLang="ko-KR" b="1" dirty="0">
                <a:hlinkClick r:id="rId2"/>
              </a:rPr>
              <a:t>http://github.com/kincjf/cozyhouzz-web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)</a:t>
            </a:r>
            <a:r>
              <a:rPr lang="ko-KR" altLang="en-US" b="1" u="sng" dirty="0" smtClean="0"/>
              <a:t>를 이용</a:t>
            </a:r>
            <a:endParaRPr lang="en-US" altLang="ko-KR" b="1" u="sng" dirty="0" smtClean="0"/>
          </a:p>
          <a:p>
            <a:endParaRPr lang="en-US" altLang="ko-KR" b="1" u="sng" dirty="0"/>
          </a:p>
          <a:p>
            <a:endParaRPr lang="en-US" altLang="ko-KR" b="1" u="sng" dirty="0" smtClean="0"/>
          </a:p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자세한 </a:t>
            </a:r>
            <a:r>
              <a:rPr lang="en-US" altLang="ko-KR" b="1" u="sng" dirty="0" smtClean="0"/>
              <a:t>DB </a:t>
            </a:r>
            <a:r>
              <a:rPr lang="ko-KR" altLang="en-US" b="1" u="sng" dirty="0" smtClean="0"/>
              <a:t>구조는 </a:t>
            </a:r>
            <a:r>
              <a:rPr lang="en-US" altLang="ko-KR" b="1" u="sng" dirty="0" smtClean="0"/>
              <a:t>.</a:t>
            </a:r>
            <a:r>
              <a:rPr lang="en-US" altLang="ko-KR" b="1" u="sng" dirty="0" err="1" smtClean="0"/>
              <a:t>mwb</a:t>
            </a:r>
            <a:r>
              <a:rPr lang="en-US" altLang="ko-KR" b="1" u="sng" dirty="0" smtClean="0"/>
              <a:t>(</a:t>
            </a:r>
            <a:r>
              <a:rPr lang="en-US" altLang="ko-KR" b="1" u="sng" dirty="0" err="1" smtClean="0"/>
              <a:t>mysqlworkbench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파일 참조 </a:t>
            </a:r>
            <a:endParaRPr lang="en-US" altLang="ko-KR" b="1" u="sng" dirty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err="1" smtClean="0"/>
              <a:t>테스팅</a:t>
            </a:r>
            <a:r>
              <a:rPr lang="ko-KR" altLang="en-US" b="1" u="sng" dirty="0" smtClean="0"/>
              <a:t> 확인 사항은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 시트 </a:t>
            </a:r>
            <a:r>
              <a:rPr lang="en-US" altLang="ko-KR" b="1" u="sng" dirty="0" smtClean="0"/>
              <a:t>– “</a:t>
            </a:r>
            <a:r>
              <a:rPr lang="ko-KR" altLang="en-US" b="1" u="sng" dirty="0" err="1" smtClean="0"/>
              <a:t>테스팅항목</a:t>
            </a:r>
            <a:r>
              <a:rPr lang="en-US" altLang="ko-KR" b="1" u="sng" dirty="0" smtClean="0"/>
              <a:t>“ </a:t>
            </a:r>
            <a:r>
              <a:rPr lang="ko-KR" altLang="en-US" b="1" u="sng" dirty="0" smtClean="0"/>
              <a:t>참조</a:t>
            </a:r>
            <a:endParaRPr lang="en-US" altLang="ko-KR" b="1" u="sng" dirty="0" smtClean="0"/>
          </a:p>
          <a:p>
            <a:r>
              <a:rPr lang="en-US" altLang="ko-KR" b="1" u="sng" dirty="0" smtClean="0"/>
              <a:t>- </a:t>
            </a:r>
            <a:r>
              <a:rPr lang="ko-KR" altLang="en-US" b="1" u="sng" dirty="0" smtClean="0"/>
              <a:t>각종 정보 내용은 공유 </a:t>
            </a:r>
            <a:r>
              <a:rPr lang="ko-KR" altLang="en-US" b="1" u="sng" dirty="0" err="1" smtClean="0"/>
              <a:t>구글</a:t>
            </a:r>
            <a:r>
              <a:rPr lang="ko-KR" altLang="en-US" b="1" u="sng" dirty="0" smtClean="0"/>
              <a:t> 스프레드시트의 </a:t>
            </a:r>
            <a:r>
              <a:rPr lang="en-US" altLang="ko-KR" b="1" u="sng" dirty="0" smtClean="0"/>
              <a:t>“References”</a:t>
            </a:r>
            <a:r>
              <a:rPr lang="ko-KR" altLang="en-US" b="1" u="sng" dirty="0" smtClean="0"/>
              <a:t>에서 찾을 수 있음</a:t>
            </a:r>
            <a:r>
              <a:rPr lang="en-US" altLang="ko-KR" b="1" u="sng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8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Cozyhouzz</a:t>
            </a:r>
            <a:r>
              <a:rPr lang="en-US" altLang="ko-KR" b="1" dirty="0"/>
              <a:t> </a:t>
            </a:r>
            <a:r>
              <a:rPr lang="en-US" altLang="ko-KR" b="1" dirty="0" smtClean="0"/>
              <a:t>ver2.1 </a:t>
            </a:r>
            <a:r>
              <a:rPr lang="en-US" altLang="ko-KR" b="1" dirty="0"/>
              <a:t>- </a:t>
            </a:r>
            <a:r>
              <a:rPr lang="ko-KR" altLang="en-US" b="1" dirty="0"/>
              <a:t>개발참고사항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2212" y="1524852"/>
            <a:ext cx="1061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1:1 </a:t>
            </a:r>
            <a:r>
              <a:rPr lang="ko-KR" altLang="en-US" b="1" dirty="0" smtClean="0"/>
              <a:t>문의 기능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컨설팅 기능만 </a:t>
            </a:r>
            <a:r>
              <a:rPr lang="en-US" altLang="ko-KR" b="1" dirty="0" smtClean="0"/>
              <a:t>Firebase</a:t>
            </a:r>
            <a:r>
              <a:rPr lang="ko-KR" altLang="en-US" b="1" dirty="0" smtClean="0"/>
              <a:t>로 구현하는 것도 나쁘지 않을 것 같다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기능이 단순하고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대화형 상담이 고객에게 더 친숙하고 편리하기 때문에</a:t>
            </a:r>
            <a:r>
              <a:rPr lang="en-US" altLang="ko-KR" b="1" dirty="0" smtClean="0"/>
              <a:t>)</a:t>
            </a:r>
          </a:p>
          <a:p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err="1" smtClean="0"/>
              <a:t>댓글</a:t>
            </a:r>
            <a:r>
              <a:rPr lang="ko-KR" altLang="en-US" b="1" u="sng" dirty="0" smtClean="0"/>
              <a:t> </a:t>
            </a:r>
            <a:r>
              <a:rPr lang="en-US" altLang="ko-KR" b="1" u="sng" dirty="0" smtClean="0"/>
              <a:t>API</a:t>
            </a:r>
            <a:r>
              <a:rPr lang="ko-KR" altLang="en-US" b="1" u="sng" dirty="0" smtClean="0"/>
              <a:t>의 경우 </a:t>
            </a:r>
            <a:r>
              <a:rPr lang="en-US" altLang="ko-KR" b="1" u="sng" dirty="0" err="1" smtClean="0"/>
              <a:t>Disqus</a:t>
            </a:r>
            <a:r>
              <a:rPr lang="ko-KR" altLang="en-US" b="1" u="sng" dirty="0" smtClean="0"/>
              <a:t>가 되지 않으면 </a:t>
            </a:r>
            <a:r>
              <a:rPr lang="ko-KR" altLang="en-US" b="1" u="sng" dirty="0" err="1" smtClean="0"/>
              <a:t>코스모스팜</a:t>
            </a:r>
            <a:r>
              <a:rPr lang="ko-KR" altLang="en-US" b="1" u="sng" dirty="0" smtClean="0"/>
              <a:t> </a:t>
            </a:r>
            <a:r>
              <a:rPr lang="ko-KR" altLang="en-US" b="1" u="sng" dirty="0" err="1" smtClean="0"/>
              <a:t>소셜댓글</a:t>
            </a:r>
            <a:r>
              <a:rPr lang="en-US" altLang="ko-KR" b="1" u="sng" dirty="0" smtClean="0"/>
              <a:t>, </a:t>
            </a:r>
            <a:r>
              <a:rPr lang="ko-KR" altLang="en-US" b="1" u="sng" dirty="0" smtClean="0"/>
              <a:t>그것도 아니면 그냥 구현하자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찜</a:t>
            </a:r>
            <a:r>
              <a:rPr lang="en-US" altLang="ko-KR" b="1" u="sng" dirty="0" smtClean="0"/>
              <a:t>/</a:t>
            </a:r>
            <a:r>
              <a:rPr lang="ko-KR" altLang="en-US" b="1" u="sng" dirty="0" smtClean="0"/>
              <a:t>공감</a:t>
            </a:r>
            <a:r>
              <a:rPr lang="en-US" altLang="ko-KR" b="1" u="sng" dirty="0" smtClean="0"/>
              <a:t>/</a:t>
            </a:r>
            <a:r>
              <a:rPr lang="ko-KR" altLang="en-US" b="1" u="sng" dirty="0" err="1" smtClean="0"/>
              <a:t>비공감한</a:t>
            </a:r>
            <a:r>
              <a:rPr lang="ko-KR" altLang="en-US" b="1" u="sng" dirty="0" smtClean="0"/>
              <a:t> 게시물에 대해서 </a:t>
            </a:r>
            <a:r>
              <a:rPr lang="en-US" altLang="ko-KR" b="1" u="sng" dirty="0" err="1" smtClean="0"/>
              <a:t>Youtube</a:t>
            </a:r>
            <a:r>
              <a:rPr lang="ko-KR" altLang="en-US" b="1" u="sng" dirty="0" smtClean="0"/>
              <a:t>같이 가끔씩 설문문항을 던져서 이유를 물어보면 서비스 개선을 위한 통계자료로 활용할 수 있을 것 같다</a:t>
            </a:r>
            <a:r>
              <a:rPr lang="en-US" altLang="ko-KR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 smtClean="0"/>
              <a:t>차후 다국어서비스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영어</a:t>
            </a:r>
            <a:r>
              <a:rPr lang="en-US" altLang="ko-KR" b="1" u="sng" dirty="0" smtClean="0"/>
              <a:t>, </a:t>
            </a:r>
            <a:r>
              <a:rPr lang="ko-KR" altLang="en-US" b="1" u="sng" dirty="0" err="1" smtClean="0"/>
              <a:t>중국어등</a:t>
            </a:r>
            <a:r>
              <a:rPr lang="en-US" altLang="ko-KR" b="1" u="sng" dirty="0" smtClean="0"/>
              <a:t>) </a:t>
            </a:r>
            <a:r>
              <a:rPr lang="ko-KR" altLang="en-US" b="1" u="sng" dirty="0" smtClean="0"/>
              <a:t>지원을 위한 아키텍처를 생각하자</a:t>
            </a:r>
            <a:endParaRPr lang="en-US" altLang="ko-KR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63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DB </a:t>
            </a:r>
            <a:r>
              <a:rPr lang="ko-KR" altLang="en-US" b="1" dirty="0" smtClean="0"/>
              <a:t>구조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6366" y="6376636"/>
            <a:ext cx="850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대략적인 구조이며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조금씩 변경될 수 있으므로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mwb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파일을 항상 확인 바람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5" y="931356"/>
            <a:ext cx="6109505" cy="53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9290" y="929149"/>
            <a:ext cx="773911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themeforest-9228123-canvas-the-multipurpose-html5-template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Shortcodes </a:t>
            </a:r>
            <a:r>
              <a:rPr lang="ko-KR" altLang="en-US" sz="1500" b="1" dirty="0" smtClean="0"/>
              <a:t>에서 각 </a:t>
            </a:r>
            <a:r>
              <a:rPr lang="en-US" altLang="ko-KR" sz="1500" b="1" dirty="0" smtClean="0"/>
              <a:t>component </a:t>
            </a:r>
            <a:r>
              <a:rPr lang="ko-KR" altLang="en-US" sz="1500" b="1" dirty="0" smtClean="0"/>
              <a:t>골라서 가져다 쓰기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기본 </a:t>
            </a:r>
            <a:r>
              <a:rPr lang="en-US" altLang="ko-KR" sz="1500" b="1" dirty="0" smtClean="0"/>
              <a:t>multi-page layout </a:t>
            </a:r>
            <a:r>
              <a:rPr lang="ko-KR" altLang="en-US" sz="1500" b="1" dirty="0" smtClean="0"/>
              <a:t>참고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#</a:t>
            </a:r>
            <a:r>
              <a:rPr lang="en-US" altLang="ko-KR" sz="1500" b="1" dirty="0" smtClean="0"/>
              <a:t>ff7473 </a:t>
            </a:r>
            <a:r>
              <a:rPr lang="ko-KR" altLang="en-US" sz="1500" b="1" dirty="0" smtClean="0"/>
              <a:t>메인 컬러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Ver2.0</a:t>
            </a:r>
            <a:r>
              <a:rPr lang="ko-KR" altLang="en-US" sz="1500" b="1" dirty="0" smtClean="0"/>
              <a:t>에서 </a:t>
            </a:r>
            <a:r>
              <a:rPr lang="en-US" altLang="ko-KR" sz="1500" b="1" dirty="0" smtClean="0"/>
              <a:t>upgrade </a:t>
            </a:r>
            <a:r>
              <a:rPr lang="ko-KR" altLang="en-US" sz="1500" b="1" dirty="0" smtClean="0"/>
              <a:t>차원에서 </a:t>
            </a:r>
            <a:r>
              <a:rPr lang="en-US" altLang="ko-KR" sz="1500" b="1" dirty="0" smtClean="0"/>
              <a:t>ver2.1 </a:t>
            </a:r>
            <a:r>
              <a:rPr lang="ko-KR" altLang="en-US" sz="1500" b="1" dirty="0" smtClean="0"/>
              <a:t>진행</a:t>
            </a:r>
            <a:endParaRPr lang="en-US" altLang="ko-KR" sz="15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메인페이지 제외 각 페이지 여백 통일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중요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인테리어 </a:t>
            </a:r>
            <a:r>
              <a:rPr lang="en-US" altLang="ko-KR" sz="1500" b="1" dirty="0" smtClean="0"/>
              <a:t>+ </a:t>
            </a:r>
            <a:r>
              <a:rPr lang="ko-KR" altLang="en-US" sz="1500" b="1" dirty="0" smtClean="0"/>
              <a:t>방 정보의 개념으로 방 정보 사이트보다는 화려하나 기존 인테리어 사이트보다는 덜 화려하게 만든다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                   (</a:t>
            </a:r>
            <a:r>
              <a:rPr lang="ko-KR" altLang="en-US" sz="1500" b="1" dirty="0" smtClean="0"/>
              <a:t>시간과 비용 고려</a:t>
            </a:r>
            <a:r>
              <a:rPr lang="en-US" altLang="ko-KR" sz="1500" b="1" dirty="0" smtClean="0"/>
              <a:t>)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u="sng" dirty="0" smtClean="0">
                <a:solidFill>
                  <a:schemeClr val="accent6">
                    <a:lumMod val="75000"/>
                  </a:schemeClr>
                </a:solidFill>
              </a:rPr>
              <a:t>Mainpage</a:t>
            </a:r>
            <a:r>
              <a:rPr lang="ko-KR" altLang="en-US" sz="1500" b="1" u="sng" dirty="0" smtClean="0">
                <a:solidFill>
                  <a:schemeClr val="accent6">
                    <a:lumMod val="75000"/>
                  </a:schemeClr>
                </a:solidFill>
              </a:rPr>
              <a:t>를 제외한 모든 페이지 여백과 색 통일 개발 도중 서로 확인하며 개발</a:t>
            </a:r>
            <a:endParaRPr lang="en-US" altLang="ko-KR" sz="1500" b="1" u="sng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3463953"/>
            <a:ext cx="7837714" cy="3332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4" y="3192086"/>
            <a:ext cx="4204996" cy="32926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004" y="79664"/>
            <a:ext cx="4212431" cy="2746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12" y="326870"/>
            <a:ext cx="478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Cozyhouzz</a:t>
            </a:r>
            <a:r>
              <a:rPr lang="en-US" altLang="ko-KR" b="1" dirty="0" smtClean="0"/>
              <a:t> ver2.1 – </a:t>
            </a:r>
            <a:r>
              <a:rPr lang="ko-KR" altLang="en-US" b="1" dirty="0" smtClean="0"/>
              <a:t>개발 참고사항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3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60,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Relative,Relativ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17080</TotalTime>
  <Words>2706</Words>
  <Application>Microsoft Office PowerPoint</Application>
  <PresentationFormat>와이드스크린</PresentationFormat>
  <Paragraphs>691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Nanum Gothic</vt:lpstr>
      <vt:lpstr>맑은 고딕</vt:lpstr>
      <vt:lpstr>Arial</vt:lpstr>
      <vt:lpstr>Segoe UI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younghyeon Jo</dc:creator>
  <cp:lastModifiedBy>younghyeon Jo</cp:lastModifiedBy>
  <cp:revision>194</cp:revision>
  <cp:lastPrinted>2016-12-30T17:01:41Z</cp:lastPrinted>
  <dcterms:created xsi:type="dcterms:W3CDTF">2016-12-20T07:51:24Z</dcterms:created>
  <dcterms:modified xsi:type="dcterms:W3CDTF">2017-02-13T15:43:24Z</dcterms:modified>
</cp:coreProperties>
</file>